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7" r:id="rId10"/>
    <p:sldId id="268" r:id="rId11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325">
          <p15:clr>
            <a:srgbClr val="A4A3A4"/>
          </p15:clr>
        </p15:guide>
        <p15:guide id="2" pos="1209">
          <p15:clr>
            <a:srgbClr val="A4A3A4"/>
          </p15:clr>
        </p15:guide>
        <p15:guide id="3" pos="2955">
          <p15:clr>
            <a:srgbClr val="A4A3A4"/>
          </p15:clr>
        </p15:guide>
        <p15:guide id="4" pos="2071">
          <p15:clr>
            <a:srgbClr val="A4A3A4"/>
          </p15:clr>
        </p15:guide>
        <p15:guide id="5" pos="3840">
          <p15:clr>
            <a:srgbClr val="A4A3A4"/>
          </p15:clr>
        </p15:guide>
        <p15:guide id="6" pos="4702">
          <p15:clr>
            <a:srgbClr val="A4A3A4"/>
          </p15:clr>
        </p15:guide>
        <p15:guide id="7" pos="5586">
          <p15:clr>
            <a:srgbClr val="A4A3A4"/>
          </p15:clr>
        </p15:guide>
        <p15:guide id="8" pos="7333">
          <p15:clr>
            <a:srgbClr val="A4A3A4"/>
          </p15:clr>
        </p15:guide>
        <p15:guide id="9" orient="horz" pos="3952">
          <p15:clr>
            <a:srgbClr val="A4A3A4"/>
          </p15:clr>
        </p15:guide>
        <p15:guide id="10" pos="6471">
          <p15:clr>
            <a:srgbClr val="A4A3A4"/>
          </p15:clr>
        </p15:guide>
        <p15:guide id="11" orient="horz" pos="91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4" roundtripDataSignature="AMtx7mg1Cyxbk5iZiyt2LvnNggobJMtOs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580B544-3236-4B92-92C9-AD85A7B5FEDC}">
  <a:tblStyle styleId="{3580B544-3236-4B92-92C9-AD85A7B5FEDC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tcBdr/>
        <a:fill>
          <a:solidFill>
            <a:srgbClr val="CDD4E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DD4E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26" autoAdjust="0"/>
    <p:restoredTop sz="77876" autoAdjust="0"/>
  </p:normalViewPr>
  <p:slideViewPr>
    <p:cSldViewPr snapToGrid="0">
      <p:cViewPr varScale="1">
        <p:scale>
          <a:sx n="66" d="100"/>
          <a:sy n="66" d="100"/>
        </p:scale>
        <p:origin x="1027" y="58"/>
      </p:cViewPr>
      <p:guideLst>
        <p:guide pos="325"/>
        <p:guide pos="1209"/>
        <p:guide pos="2955"/>
        <p:guide pos="2071"/>
        <p:guide pos="3840"/>
        <p:guide pos="4702"/>
        <p:guide pos="5586"/>
        <p:guide pos="7333"/>
        <p:guide orient="horz" pos="3952"/>
        <p:guide pos="6471"/>
        <p:guide orient="horz" pos="91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customschemas.google.com/relationships/presentationmetadata" Target="metadata"/><Relationship Id="rId5" Type="http://schemas.openxmlformats.org/officeDocument/2006/relationships/slide" Target="slides/slide4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Валентина Куликова" userId="ecc4fa7811a3c48a" providerId="LiveId" clId="{5013DB6C-5CCB-407D-AEAA-267C585FFEF6}"/>
    <pc:docChg chg="delSld modSld">
      <pc:chgData name="Валентина Куликова" userId="ecc4fa7811a3c48a" providerId="LiveId" clId="{5013DB6C-5CCB-407D-AEAA-267C585FFEF6}" dt="2024-01-18T16:42:30.512" v="3" actId="20577"/>
      <pc:docMkLst>
        <pc:docMk/>
      </pc:docMkLst>
      <pc:sldChg chg="modSp mod">
        <pc:chgData name="Валентина Куликова" userId="ecc4fa7811a3c48a" providerId="LiveId" clId="{5013DB6C-5CCB-407D-AEAA-267C585FFEF6}" dt="2024-01-18T16:42:30.512" v="3" actId="20577"/>
        <pc:sldMkLst>
          <pc:docMk/>
          <pc:sldMk cId="0" sldId="263"/>
        </pc:sldMkLst>
        <pc:spChg chg="mod">
          <ac:chgData name="Валентина Куликова" userId="ecc4fa7811a3c48a" providerId="LiveId" clId="{5013DB6C-5CCB-407D-AEAA-267C585FFEF6}" dt="2024-01-18T16:42:30.512" v="3" actId="20577"/>
          <ac:spMkLst>
            <pc:docMk/>
            <pc:sldMk cId="0" sldId="263"/>
            <ac:spMk id="254" creationId="{00000000-0000-0000-0000-000000000000}"/>
          </ac:spMkLst>
        </pc:spChg>
      </pc:sldChg>
      <pc:sldChg chg="del">
        <pc:chgData name="Валентина Куликова" userId="ecc4fa7811a3c48a" providerId="LiveId" clId="{5013DB6C-5CCB-407D-AEAA-267C585FFEF6}" dt="2024-01-18T16:42:21.356" v="2" actId="47"/>
        <pc:sldMkLst>
          <pc:docMk/>
          <pc:sldMk cId="0" sldId="264"/>
        </pc:sldMkLst>
      </pc:sldChg>
      <pc:sldChg chg="del">
        <pc:chgData name="Валентина Куликова" userId="ecc4fa7811a3c48a" providerId="LiveId" clId="{5013DB6C-5CCB-407D-AEAA-267C585FFEF6}" dt="2024-01-18T16:42:20.034" v="1" actId="47"/>
        <pc:sldMkLst>
          <pc:docMk/>
          <pc:sldMk cId="0" sldId="265"/>
        </pc:sldMkLst>
      </pc:sldChg>
      <pc:sldChg chg="del">
        <pc:chgData name="Валентина Куликова" userId="ecc4fa7811a3c48a" providerId="LiveId" clId="{5013DB6C-5CCB-407D-AEAA-267C585FFEF6}" dt="2024-01-18T16:42:18.883" v="0" actId="47"/>
        <pc:sldMkLst>
          <pc:docMk/>
          <pc:sldMk cId="0" sldId="26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8" name="Google Shape;1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g2b08614039f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1" name="Google Shape;301;g2b08614039f_0_2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02" name="Google Shape;302;g2b08614039f_0_2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5" name="Google Shape;18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6" name="Google Shape;186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0" name="Google Shape;220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1" name="Google Shape;221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6" name="Google Shape;196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7" name="Google Shape;197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0" name="Google Shape;210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1" name="Google Shape;211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0" name="Google Shape;230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31" name="Google Shape;231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0" name="Google Shape;240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41" name="Google Shape;241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0" name="Google Shape;250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51" name="Google Shape;251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g2b08614039f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1" name="Google Shape;291;g2b08614039f_0_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92" name="Google Shape;292;g2b08614039f_0_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ложка">
  <p:cSld name="Обложка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13" descr="A blue circle with white text&#10;&#10;Description automatically generated with low confidenc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3859" y="962173"/>
            <a:ext cx="886499" cy="88649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7" name="Google Shape;17;p13"/>
          <p:cNvCxnSpPr/>
          <p:nvPr/>
        </p:nvCxnSpPr>
        <p:spPr>
          <a:xfrm>
            <a:off x="6090212" y="985336"/>
            <a:ext cx="0" cy="840173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8" name="Google Shape;18;p13"/>
          <p:cNvCxnSpPr/>
          <p:nvPr/>
        </p:nvCxnSpPr>
        <p:spPr>
          <a:xfrm>
            <a:off x="8642581" y="985336"/>
            <a:ext cx="0" cy="840173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9" name="Google Shape;19;p13"/>
          <p:cNvCxnSpPr/>
          <p:nvPr/>
        </p:nvCxnSpPr>
        <p:spPr>
          <a:xfrm>
            <a:off x="11179047" y="985336"/>
            <a:ext cx="0" cy="840173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0" name="Google Shape;20;p13"/>
          <p:cNvSpPr txBox="1">
            <a:spLocks noGrp="1"/>
          </p:cNvSpPr>
          <p:nvPr>
            <p:ph type="title"/>
          </p:nvPr>
        </p:nvSpPr>
        <p:spPr>
          <a:xfrm>
            <a:off x="1027967" y="2404670"/>
            <a:ext cx="7634059" cy="19783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4300"/>
              <a:buFont typeface="Arial"/>
              <a:buNone/>
              <a:defRPr sz="4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3"/>
          <p:cNvSpPr txBox="1">
            <a:spLocks noGrp="1"/>
          </p:cNvSpPr>
          <p:nvPr>
            <p:ph type="body" idx="1"/>
          </p:nvPr>
        </p:nvSpPr>
        <p:spPr>
          <a:xfrm>
            <a:off x="2074947" y="1187841"/>
            <a:ext cx="3848717" cy="435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0" i="0"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0" i="0"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0" i="0"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0" i="0"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0" i="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13"/>
          <p:cNvSpPr txBox="1">
            <a:spLocks noGrp="1"/>
          </p:cNvSpPr>
          <p:nvPr>
            <p:ph type="body" idx="2"/>
          </p:nvPr>
        </p:nvSpPr>
        <p:spPr>
          <a:xfrm>
            <a:off x="6259420" y="1173829"/>
            <a:ext cx="2278063" cy="4631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200"/>
              <a:buFont typeface="Arial"/>
              <a:buNone/>
              <a:defRPr sz="12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" name="Google Shape;23;p13"/>
          <p:cNvSpPr txBox="1">
            <a:spLocks noGrp="1"/>
          </p:cNvSpPr>
          <p:nvPr>
            <p:ph type="body" idx="3"/>
          </p:nvPr>
        </p:nvSpPr>
        <p:spPr>
          <a:xfrm>
            <a:off x="8786720" y="1173829"/>
            <a:ext cx="2217738" cy="4631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200"/>
              <a:buFont typeface="Arial"/>
              <a:buNone/>
              <a:defRPr sz="12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3"/>
          <p:cNvSpPr txBox="1">
            <a:spLocks noGrp="1"/>
          </p:cNvSpPr>
          <p:nvPr>
            <p:ph type="body" idx="4"/>
          </p:nvPr>
        </p:nvSpPr>
        <p:spPr>
          <a:xfrm>
            <a:off x="1027967" y="4824914"/>
            <a:ext cx="7625267" cy="652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600"/>
              <a:buFont typeface="Arial"/>
              <a:buNone/>
              <a:defRPr sz="16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чистый_2">
  <p:cSld name="чистый_2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Google Shape;135;p22" descr="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7199" y="464363"/>
            <a:ext cx="448276" cy="44827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6" name="Google Shape;136;p22"/>
          <p:cNvCxnSpPr/>
          <p:nvPr/>
        </p:nvCxnSpPr>
        <p:spPr>
          <a:xfrm>
            <a:off x="3298686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7" name="Google Shape;137;p22"/>
          <p:cNvCxnSpPr/>
          <p:nvPr/>
        </p:nvCxnSpPr>
        <p:spPr>
          <a:xfrm>
            <a:off x="6099416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8" name="Google Shape;138;p22"/>
          <p:cNvCxnSpPr/>
          <p:nvPr/>
        </p:nvCxnSpPr>
        <p:spPr>
          <a:xfrm>
            <a:off x="10277081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39" name="Google Shape;139;p22"/>
          <p:cNvSpPr txBox="1"/>
          <p:nvPr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fld id="{00000000-1234-1234-1234-123412341234}" type="slidenum">
              <a:rPr lang="en-US" sz="2000" b="0" i="0" u="none" strike="noStrike" cap="none">
                <a:solidFill>
                  <a:srgbClr val="102D6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2000" b="0" i="0" u="none" strike="noStrike" cap="none">
              <a:solidFill>
                <a:srgbClr val="102D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0" name="Google Shape;140;p22"/>
          <p:cNvCxnSpPr/>
          <p:nvPr/>
        </p:nvCxnSpPr>
        <p:spPr>
          <a:xfrm>
            <a:off x="11643868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41" name="Google Shape;141;p22"/>
          <p:cNvSpPr txBox="1">
            <a:spLocks noGrp="1"/>
          </p:cNvSpPr>
          <p:nvPr>
            <p:ph type="body" idx="1"/>
          </p:nvPr>
        </p:nvSpPr>
        <p:spPr>
          <a:xfrm>
            <a:off x="1143689" y="540904"/>
            <a:ext cx="1901825" cy="415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2" name="Google Shape;142;p22"/>
          <p:cNvSpPr txBox="1">
            <a:spLocks noGrp="1"/>
          </p:cNvSpPr>
          <p:nvPr>
            <p:ph type="body" idx="2"/>
          </p:nvPr>
        </p:nvSpPr>
        <p:spPr>
          <a:xfrm>
            <a:off x="3459163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3" name="Google Shape;143;p22"/>
          <p:cNvSpPr txBox="1">
            <a:spLocks noGrp="1"/>
          </p:cNvSpPr>
          <p:nvPr>
            <p:ph type="body" idx="3"/>
          </p:nvPr>
        </p:nvSpPr>
        <p:spPr>
          <a:xfrm>
            <a:off x="6259892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цвет">
  <p:cSld name="цвет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Google Shape;145;p23" descr="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7199" y="464363"/>
            <a:ext cx="448276" cy="44827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6" name="Google Shape;146;p23"/>
          <p:cNvCxnSpPr/>
          <p:nvPr/>
        </p:nvCxnSpPr>
        <p:spPr>
          <a:xfrm>
            <a:off x="3298686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47" name="Google Shape;147;p23"/>
          <p:cNvCxnSpPr/>
          <p:nvPr/>
        </p:nvCxnSpPr>
        <p:spPr>
          <a:xfrm>
            <a:off x="6099416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48" name="Google Shape;148;p23"/>
          <p:cNvCxnSpPr/>
          <p:nvPr/>
        </p:nvCxnSpPr>
        <p:spPr>
          <a:xfrm>
            <a:off x="10277081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49" name="Google Shape;149;p23"/>
          <p:cNvSpPr txBox="1"/>
          <p:nvPr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fld id="{00000000-1234-1234-1234-123412341234}" type="slidenum">
              <a:rPr lang="en-US" sz="2000" b="0" i="0" u="none" strike="noStrike" cap="none">
                <a:solidFill>
                  <a:srgbClr val="102D6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2000" b="0" i="0" u="none" strike="noStrike" cap="none">
              <a:solidFill>
                <a:srgbClr val="102D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50" name="Google Shape;150;p23"/>
          <p:cNvCxnSpPr/>
          <p:nvPr/>
        </p:nvCxnSpPr>
        <p:spPr>
          <a:xfrm>
            <a:off x="11643868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51" name="Google Shape;151;p23"/>
          <p:cNvSpPr txBox="1">
            <a:spLocks noGrp="1"/>
          </p:cNvSpPr>
          <p:nvPr>
            <p:ph type="body" idx="1"/>
          </p:nvPr>
        </p:nvSpPr>
        <p:spPr>
          <a:xfrm>
            <a:off x="1143689" y="540904"/>
            <a:ext cx="1901825" cy="415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2" name="Google Shape;152;p23"/>
          <p:cNvSpPr txBox="1">
            <a:spLocks noGrp="1"/>
          </p:cNvSpPr>
          <p:nvPr>
            <p:ph type="body" idx="2"/>
          </p:nvPr>
        </p:nvSpPr>
        <p:spPr>
          <a:xfrm>
            <a:off x="3459163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3" name="Google Shape;153;p23"/>
          <p:cNvSpPr txBox="1">
            <a:spLocks noGrp="1"/>
          </p:cNvSpPr>
          <p:nvPr>
            <p:ph type="body" idx="3"/>
          </p:nvPr>
        </p:nvSpPr>
        <p:spPr>
          <a:xfrm>
            <a:off x="6259892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4" name="Google Shape;154;p23"/>
          <p:cNvSpPr txBox="1">
            <a:spLocks noGrp="1"/>
          </p:cNvSpPr>
          <p:nvPr>
            <p:ph type="title"/>
          </p:nvPr>
        </p:nvSpPr>
        <p:spPr>
          <a:xfrm>
            <a:off x="585899" y="1447790"/>
            <a:ext cx="4322530" cy="777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23"/>
          <p:cNvSpPr txBox="1">
            <a:spLocks noGrp="1"/>
          </p:cNvSpPr>
          <p:nvPr>
            <p:ph type="body" idx="4"/>
          </p:nvPr>
        </p:nvSpPr>
        <p:spPr>
          <a:xfrm>
            <a:off x="585898" y="2379663"/>
            <a:ext cx="4322531" cy="23993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rm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6" name="Google Shape;156;p23"/>
          <p:cNvSpPr/>
          <p:nvPr/>
        </p:nvSpPr>
        <p:spPr>
          <a:xfrm>
            <a:off x="5392982" y="1447790"/>
            <a:ext cx="830997" cy="830997"/>
          </a:xfrm>
          <a:prstGeom prst="ellipse">
            <a:avLst/>
          </a:prstGeom>
          <a:solidFill>
            <a:srgbClr val="0E2D6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23"/>
          <p:cNvSpPr/>
          <p:nvPr/>
        </p:nvSpPr>
        <p:spPr>
          <a:xfrm>
            <a:off x="6742925" y="1447790"/>
            <a:ext cx="830997" cy="830997"/>
          </a:xfrm>
          <a:prstGeom prst="ellipse">
            <a:avLst/>
          </a:prstGeom>
          <a:solidFill>
            <a:srgbClr val="234A9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23"/>
          <p:cNvSpPr/>
          <p:nvPr/>
        </p:nvSpPr>
        <p:spPr>
          <a:xfrm>
            <a:off x="8092868" y="1447790"/>
            <a:ext cx="830997" cy="830997"/>
          </a:xfrm>
          <a:prstGeom prst="ellipse">
            <a:avLst/>
          </a:prstGeom>
          <a:solidFill>
            <a:srgbClr val="11A0D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23"/>
          <p:cNvSpPr/>
          <p:nvPr/>
        </p:nvSpPr>
        <p:spPr>
          <a:xfrm>
            <a:off x="9442811" y="1447790"/>
            <a:ext cx="830997" cy="830997"/>
          </a:xfrm>
          <a:prstGeom prst="ellipse">
            <a:avLst/>
          </a:prstGeom>
          <a:solidFill>
            <a:srgbClr val="029C6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23"/>
          <p:cNvSpPr/>
          <p:nvPr/>
        </p:nvSpPr>
        <p:spPr>
          <a:xfrm>
            <a:off x="10792754" y="1447790"/>
            <a:ext cx="830997" cy="830997"/>
          </a:xfrm>
          <a:prstGeom prst="ellipse">
            <a:avLst/>
          </a:prstGeom>
          <a:solidFill>
            <a:srgbClr val="EB681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23"/>
          <p:cNvSpPr/>
          <p:nvPr/>
        </p:nvSpPr>
        <p:spPr>
          <a:xfrm>
            <a:off x="5392982" y="2708699"/>
            <a:ext cx="830997" cy="830997"/>
          </a:xfrm>
          <a:prstGeom prst="ellipse">
            <a:avLst/>
          </a:prstGeom>
          <a:solidFill>
            <a:srgbClr val="7D4EB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23"/>
          <p:cNvSpPr/>
          <p:nvPr/>
        </p:nvSpPr>
        <p:spPr>
          <a:xfrm>
            <a:off x="6742925" y="2708699"/>
            <a:ext cx="830997" cy="830997"/>
          </a:xfrm>
          <a:prstGeom prst="ellipse">
            <a:avLst/>
          </a:prstGeom>
          <a:solidFill>
            <a:srgbClr val="E61F3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23"/>
          <p:cNvSpPr/>
          <p:nvPr/>
        </p:nvSpPr>
        <p:spPr>
          <a:xfrm>
            <a:off x="8092868" y="2708699"/>
            <a:ext cx="830997" cy="830997"/>
          </a:xfrm>
          <a:prstGeom prst="ellipse">
            <a:avLst/>
          </a:prstGeom>
          <a:solidFill>
            <a:srgbClr val="FBBA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23"/>
          <p:cNvSpPr/>
          <p:nvPr/>
        </p:nvSpPr>
        <p:spPr>
          <a:xfrm>
            <a:off x="9442811" y="2708699"/>
            <a:ext cx="830997" cy="830997"/>
          </a:xfrm>
          <a:prstGeom prst="ellipse">
            <a:avLst/>
          </a:prstGeom>
          <a:solidFill>
            <a:srgbClr val="7DA0D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23"/>
          <p:cNvSpPr/>
          <p:nvPr/>
        </p:nvSpPr>
        <p:spPr>
          <a:xfrm>
            <a:off x="10792754" y="2708699"/>
            <a:ext cx="830997" cy="830997"/>
          </a:xfrm>
          <a:prstGeom prst="ellipse">
            <a:avLst/>
          </a:prstGeom>
          <a:solidFill>
            <a:srgbClr val="47A0A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23"/>
          <p:cNvSpPr/>
          <p:nvPr/>
        </p:nvSpPr>
        <p:spPr>
          <a:xfrm>
            <a:off x="5392982" y="3969609"/>
            <a:ext cx="830997" cy="830997"/>
          </a:xfrm>
          <a:prstGeom prst="ellipse">
            <a:avLst/>
          </a:prstGeom>
          <a:solidFill>
            <a:srgbClr val="EB8C3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23"/>
          <p:cNvSpPr/>
          <p:nvPr/>
        </p:nvSpPr>
        <p:spPr>
          <a:xfrm>
            <a:off x="6742925" y="3969609"/>
            <a:ext cx="830997" cy="830997"/>
          </a:xfrm>
          <a:prstGeom prst="ellipse">
            <a:avLst/>
          </a:prstGeom>
          <a:solidFill>
            <a:srgbClr val="96628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p23"/>
          <p:cNvSpPr/>
          <p:nvPr/>
        </p:nvSpPr>
        <p:spPr>
          <a:xfrm>
            <a:off x="8092868" y="3969609"/>
            <a:ext cx="830997" cy="830997"/>
          </a:xfrm>
          <a:prstGeom prst="ellipse">
            <a:avLst/>
          </a:prstGeom>
          <a:solidFill>
            <a:srgbClr val="CD5A5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23"/>
          <p:cNvSpPr/>
          <p:nvPr/>
        </p:nvSpPr>
        <p:spPr>
          <a:xfrm>
            <a:off x="9442811" y="3969609"/>
            <a:ext cx="830997" cy="830997"/>
          </a:xfrm>
          <a:prstGeom prst="ellipse">
            <a:avLst/>
          </a:prstGeom>
          <a:solidFill>
            <a:srgbClr val="FFD74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p23"/>
          <p:cNvSpPr/>
          <p:nvPr/>
        </p:nvSpPr>
        <p:spPr>
          <a:xfrm>
            <a:off x="10792754" y="3969609"/>
            <a:ext cx="830997" cy="830997"/>
          </a:xfrm>
          <a:prstGeom prst="ellipse">
            <a:avLst/>
          </a:prstGeom>
          <a:solidFill>
            <a:srgbClr val="CDDDF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23"/>
          <p:cNvSpPr/>
          <p:nvPr/>
        </p:nvSpPr>
        <p:spPr>
          <a:xfrm>
            <a:off x="5392982" y="5249769"/>
            <a:ext cx="830997" cy="830997"/>
          </a:xfrm>
          <a:prstGeom prst="ellipse">
            <a:avLst/>
          </a:prstGeom>
          <a:solidFill>
            <a:srgbClr val="D7EBB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23"/>
          <p:cNvSpPr/>
          <p:nvPr/>
        </p:nvSpPr>
        <p:spPr>
          <a:xfrm>
            <a:off x="6742925" y="5249769"/>
            <a:ext cx="830997" cy="830997"/>
          </a:xfrm>
          <a:prstGeom prst="ellipse">
            <a:avLst/>
          </a:prstGeom>
          <a:solidFill>
            <a:srgbClr val="FFDC9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23"/>
          <p:cNvSpPr/>
          <p:nvPr/>
        </p:nvSpPr>
        <p:spPr>
          <a:xfrm>
            <a:off x="8092868" y="5249769"/>
            <a:ext cx="830997" cy="830997"/>
          </a:xfrm>
          <a:prstGeom prst="ellipse">
            <a:avLst/>
          </a:prstGeom>
          <a:solidFill>
            <a:srgbClr val="D7C3F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23"/>
          <p:cNvSpPr/>
          <p:nvPr/>
        </p:nvSpPr>
        <p:spPr>
          <a:xfrm>
            <a:off x="9442811" y="5249769"/>
            <a:ext cx="830997" cy="830997"/>
          </a:xfrm>
          <a:prstGeom prst="ellipse">
            <a:avLst/>
          </a:prstGeom>
          <a:solidFill>
            <a:srgbClr val="F6C3C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p23"/>
          <p:cNvSpPr/>
          <p:nvPr/>
        </p:nvSpPr>
        <p:spPr>
          <a:xfrm>
            <a:off x="10792754" y="5249769"/>
            <a:ext cx="830997" cy="830997"/>
          </a:xfrm>
          <a:prstGeom prst="ellipse">
            <a:avLst/>
          </a:prstGeom>
          <a:solidFill>
            <a:srgbClr val="FFF07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екст_2">
  <p:cSld name="Текст_2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Google Shape;26;p14" descr="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7199" y="464363"/>
            <a:ext cx="448276" cy="44827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7" name="Google Shape;27;p14"/>
          <p:cNvCxnSpPr/>
          <p:nvPr/>
        </p:nvCxnSpPr>
        <p:spPr>
          <a:xfrm>
            <a:off x="3298686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" name="Google Shape;28;p14"/>
          <p:cNvCxnSpPr/>
          <p:nvPr/>
        </p:nvCxnSpPr>
        <p:spPr>
          <a:xfrm>
            <a:off x="6099416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9" name="Google Shape;29;p14"/>
          <p:cNvCxnSpPr/>
          <p:nvPr/>
        </p:nvCxnSpPr>
        <p:spPr>
          <a:xfrm>
            <a:off x="10277081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0" name="Google Shape;30;p14"/>
          <p:cNvSpPr txBox="1"/>
          <p:nvPr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fld id="{00000000-1234-1234-1234-123412341234}" type="slidenum">
              <a:rPr lang="en-US" sz="2000" b="0" i="0" u="none" strike="noStrike" cap="none">
                <a:solidFill>
                  <a:srgbClr val="102D6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2000" b="0" i="0" u="none" strike="noStrike" cap="none">
              <a:solidFill>
                <a:srgbClr val="102D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1" name="Google Shape;31;p14"/>
          <p:cNvCxnSpPr/>
          <p:nvPr/>
        </p:nvCxnSpPr>
        <p:spPr>
          <a:xfrm>
            <a:off x="11643868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2" name="Google Shape;32;p14"/>
          <p:cNvSpPr txBox="1">
            <a:spLocks noGrp="1"/>
          </p:cNvSpPr>
          <p:nvPr>
            <p:ph type="body" idx="1"/>
          </p:nvPr>
        </p:nvSpPr>
        <p:spPr>
          <a:xfrm>
            <a:off x="1143689" y="540904"/>
            <a:ext cx="1901825" cy="415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14"/>
          <p:cNvSpPr txBox="1">
            <a:spLocks noGrp="1"/>
          </p:cNvSpPr>
          <p:nvPr>
            <p:ph type="body" idx="2"/>
          </p:nvPr>
        </p:nvSpPr>
        <p:spPr>
          <a:xfrm>
            <a:off x="3459163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14"/>
          <p:cNvSpPr txBox="1">
            <a:spLocks noGrp="1"/>
          </p:cNvSpPr>
          <p:nvPr>
            <p:ph type="title"/>
          </p:nvPr>
        </p:nvSpPr>
        <p:spPr>
          <a:xfrm>
            <a:off x="585897" y="1447790"/>
            <a:ext cx="11057955" cy="777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4"/>
          <p:cNvSpPr txBox="1">
            <a:spLocks noGrp="1"/>
          </p:cNvSpPr>
          <p:nvPr>
            <p:ph type="body" idx="3"/>
          </p:nvPr>
        </p:nvSpPr>
        <p:spPr>
          <a:xfrm>
            <a:off x="585897" y="2379663"/>
            <a:ext cx="11057971" cy="37450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4"/>
          <p:cNvSpPr txBox="1">
            <a:spLocks noGrp="1"/>
          </p:cNvSpPr>
          <p:nvPr>
            <p:ph type="body" idx="4"/>
          </p:nvPr>
        </p:nvSpPr>
        <p:spPr>
          <a:xfrm>
            <a:off x="6259892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екст_1">
  <p:cSld name="Текст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Google Shape;38;p15" descr="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7199" y="464363"/>
            <a:ext cx="448276" cy="44827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9" name="Google Shape;39;p15"/>
          <p:cNvCxnSpPr/>
          <p:nvPr/>
        </p:nvCxnSpPr>
        <p:spPr>
          <a:xfrm>
            <a:off x="3298686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40" name="Google Shape;40;p15"/>
          <p:cNvCxnSpPr/>
          <p:nvPr/>
        </p:nvCxnSpPr>
        <p:spPr>
          <a:xfrm>
            <a:off x="6099416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41" name="Google Shape;41;p15"/>
          <p:cNvCxnSpPr/>
          <p:nvPr/>
        </p:nvCxnSpPr>
        <p:spPr>
          <a:xfrm>
            <a:off x="10277081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42" name="Google Shape;42;p15"/>
          <p:cNvSpPr txBox="1"/>
          <p:nvPr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fld id="{00000000-1234-1234-1234-123412341234}" type="slidenum">
              <a:rPr lang="en-US" sz="2000" b="0" i="0" u="none" strike="noStrike" cap="none">
                <a:solidFill>
                  <a:srgbClr val="102D6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2000" b="0" i="0" u="none" strike="noStrike" cap="none">
              <a:solidFill>
                <a:srgbClr val="102D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3" name="Google Shape;43;p15"/>
          <p:cNvCxnSpPr/>
          <p:nvPr/>
        </p:nvCxnSpPr>
        <p:spPr>
          <a:xfrm>
            <a:off x="11643868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44" name="Google Shape;44;p15"/>
          <p:cNvSpPr>
            <a:spLocks noGrp="1"/>
          </p:cNvSpPr>
          <p:nvPr>
            <p:ph type="pic" idx="2"/>
          </p:nvPr>
        </p:nvSpPr>
        <p:spPr>
          <a:xfrm>
            <a:off x="6684653" y="1447790"/>
            <a:ext cx="4325167" cy="4325107"/>
          </a:xfrm>
          <a:prstGeom prst="rect">
            <a:avLst/>
          </a:prstGeom>
          <a:solidFill>
            <a:srgbClr val="D9D9D9"/>
          </a:solidFill>
          <a:ln>
            <a:noFill/>
          </a:ln>
        </p:spPr>
      </p:sp>
      <p:sp>
        <p:nvSpPr>
          <p:cNvPr id="45" name="Google Shape;45;p15"/>
          <p:cNvSpPr txBox="1">
            <a:spLocks noGrp="1"/>
          </p:cNvSpPr>
          <p:nvPr>
            <p:ph type="title"/>
          </p:nvPr>
        </p:nvSpPr>
        <p:spPr>
          <a:xfrm>
            <a:off x="585898" y="1447790"/>
            <a:ext cx="5245560" cy="777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5"/>
          <p:cNvSpPr txBox="1">
            <a:spLocks noGrp="1"/>
          </p:cNvSpPr>
          <p:nvPr>
            <p:ph type="body" idx="1"/>
          </p:nvPr>
        </p:nvSpPr>
        <p:spPr>
          <a:xfrm>
            <a:off x="585897" y="2379663"/>
            <a:ext cx="5245561" cy="33932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rm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15"/>
          <p:cNvSpPr txBox="1">
            <a:spLocks noGrp="1"/>
          </p:cNvSpPr>
          <p:nvPr>
            <p:ph type="body" idx="3"/>
          </p:nvPr>
        </p:nvSpPr>
        <p:spPr>
          <a:xfrm>
            <a:off x="1143689" y="540904"/>
            <a:ext cx="1901825" cy="415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15"/>
          <p:cNvSpPr txBox="1">
            <a:spLocks noGrp="1"/>
          </p:cNvSpPr>
          <p:nvPr>
            <p:ph type="body" idx="4"/>
          </p:nvPr>
        </p:nvSpPr>
        <p:spPr>
          <a:xfrm>
            <a:off x="3459163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15"/>
          <p:cNvSpPr txBox="1">
            <a:spLocks noGrp="1"/>
          </p:cNvSpPr>
          <p:nvPr>
            <p:ph type="body" idx="5"/>
          </p:nvPr>
        </p:nvSpPr>
        <p:spPr>
          <a:xfrm>
            <a:off x="6259892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екст_3">
  <p:cSld name="Текст_3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Google Shape;51;p16" descr="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7199" y="464363"/>
            <a:ext cx="448276" cy="44827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2" name="Google Shape;52;p16"/>
          <p:cNvCxnSpPr/>
          <p:nvPr/>
        </p:nvCxnSpPr>
        <p:spPr>
          <a:xfrm>
            <a:off x="3298686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3" name="Google Shape;53;p16"/>
          <p:cNvCxnSpPr/>
          <p:nvPr/>
        </p:nvCxnSpPr>
        <p:spPr>
          <a:xfrm>
            <a:off x="6099416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4" name="Google Shape;54;p16"/>
          <p:cNvCxnSpPr/>
          <p:nvPr/>
        </p:nvCxnSpPr>
        <p:spPr>
          <a:xfrm>
            <a:off x="10277081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55" name="Google Shape;55;p16"/>
          <p:cNvSpPr txBox="1"/>
          <p:nvPr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fld id="{00000000-1234-1234-1234-123412341234}" type="slidenum">
              <a:rPr lang="en-US" sz="2000" b="0" i="0" u="none" strike="noStrike" cap="none">
                <a:solidFill>
                  <a:srgbClr val="102D6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2000" b="0" i="0" u="none" strike="noStrike" cap="none">
              <a:solidFill>
                <a:srgbClr val="102D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6" name="Google Shape;56;p16"/>
          <p:cNvCxnSpPr/>
          <p:nvPr/>
        </p:nvCxnSpPr>
        <p:spPr>
          <a:xfrm>
            <a:off x="11643868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57" name="Google Shape;57;p16"/>
          <p:cNvSpPr txBox="1">
            <a:spLocks noGrp="1"/>
          </p:cNvSpPr>
          <p:nvPr>
            <p:ph type="body" idx="1"/>
          </p:nvPr>
        </p:nvSpPr>
        <p:spPr>
          <a:xfrm>
            <a:off x="1143689" y="540904"/>
            <a:ext cx="1901825" cy="415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16"/>
          <p:cNvSpPr txBox="1">
            <a:spLocks noGrp="1"/>
          </p:cNvSpPr>
          <p:nvPr>
            <p:ph type="body" idx="2"/>
          </p:nvPr>
        </p:nvSpPr>
        <p:spPr>
          <a:xfrm>
            <a:off x="3459163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16"/>
          <p:cNvSpPr txBox="1">
            <a:spLocks noGrp="1"/>
          </p:cNvSpPr>
          <p:nvPr>
            <p:ph type="body" idx="3"/>
          </p:nvPr>
        </p:nvSpPr>
        <p:spPr>
          <a:xfrm>
            <a:off x="585898" y="2379663"/>
            <a:ext cx="4322531" cy="23993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rm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0" name="Google Shape;60;p16"/>
          <p:cNvSpPr txBox="1">
            <a:spLocks noGrp="1"/>
          </p:cNvSpPr>
          <p:nvPr>
            <p:ph type="body" idx="4"/>
          </p:nvPr>
        </p:nvSpPr>
        <p:spPr>
          <a:xfrm>
            <a:off x="585897" y="5183249"/>
            <a:ext cx="3934345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rm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16"/>
          <p:cNvSpPr txBox="1">
            <a:spLocks noGrp="1"/>
          </p:cNvSpPr>
          <p:nvPr>
            <p:ph type="body" idx="5"/>
          </p:nvPr>
        </p:nvSpPr>
        <p:spPr>
          <a:xfrm>
            <a:off x="6259892" y="2379663"/>
            <a:ext cx="5383968" cy="34517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3200"/>
              <a:buFont typeface="Arial"/>
              <a:buNone/>
              <a:defRPr sz="32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2" name="Google Shape;62;p16"/>
          <p:cNvSpPr txBox="1">
            <a:spLocks noGrp="1"/>
          </p:cNvSpPr>
          <p:nvPr>
            <p:ph type="body" idx="6"/>
          </p:nvPr>
        </p:nvSpPr>
        <p:spPr>
          <a:xfrm>
            <a:off x="6259892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16"/>
          <p:cNvSpPr txBox="1">
            <a:spLocks noGrp="1"/>
          </p:cNvSpPr>
          <p:nvPr>
            <p:ph type="title"/>
          </p:nvPr>
        </p:nvSpPr>
        <p:spPr>
          <a:xfrm>
            <a:off x="585897" y="1447790"/>
            <a:ext cx="11057955" cy="777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График_1">
  <p:cSld name="График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7" descr="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7199" y="464363"/>
            <a:ext cx="448276" cy="44827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6" name="Google Shape;66;p17"/>
          <p:cNvCxnSpPr/>
          <p:nvPr/>
        </p:nvCxnSpPr>
        <p:spPr>
          <a:xfrm>
            <a:off x="3298686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7" name="Google Shape;67;p17"/>
          <p:cNvCxnSpPr/>
          <p:nvPr/>
        </p:nvCxnSpPr>
        <p:spPr>
          <a:xfrm>
            <a:off x="6099416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8" name="Google Shape;68;p17"/>
          <p:cNvCxnSpPr/>
          <p:nvPr/>
        </p:nvCxnSpPr>
        <p:spPr>
          <a:xfrm>
            <a:off x="10277081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69" name="Google Shape;69;p17"/>
          <p:cNvSpPr txBox="1"/>
          <p:nvPr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fld id="{00000000-1234-1234-1234-123412341234}" type="slidenum">
              <a:rPr lang="en-US" sz="2000" b="0" i="0" u="none" strike="noStrike" cap="none">
                <a:solidFill>
                  <a:srgbClr val="102D6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2000" b="0" i="0" u="none" strike="noStrike" cap="none">
              <a:solidFill>
                <a:srgbClr val="102D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70" name="Google Shape;70;p17"/>
          <p:cNvCxnSpPr/>
          <p:nvPr/>
        </p:nvCxnSpPr>
        <p:spPr>
          <a:xfrm>
            <a:off x="11643868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1" name="Google Shape;71;p17"/>
          <p:cNvSpPr txBox="1">
            <a:spLocks noGrp="1"/>
          </p:cNvSpPr>
          <p:nvPr>
            <p:ph type="body" idx="1"/>
          </p:nvPr>
        </p:nvSpPr>
        <p:spPr>
          <a:xfrm>
            <a:off x="1143689" y="540904"/>
            <a:ext cx="1901825" cy="415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2" name="Google Shape;72;p17"/>
          <p:cNvSpPr txBox="1">
            <a:spLocks noGrp="1"/>
          </p:cNvSpPr>
          <p:nvPr>
            <p:ph type="body" idx="2"/>
          </p:nvPr>
        </p:nvSpPr>
        <p:spPr>
          <a:xfrm>
            <a:off x="3459163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17"/>
          <p:cNvSpPr txBox="1">
            <a:spLocks noGrp="1"/>
          </p:cNvSpPr>
          <p:nvPr>
            <p:ph type="body" idx="3"/>
          </p:nvPr>
        </p:nvSpPr>
        <p:spPr>
          <a:xfrm>
            <a:off x="6259892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17"/>
          <p:cNvSpPr txBox="1">
            <a:spLocks noGrp="1"/>
          </p:cNvSpPr>
          <p:nvPr>
            <p:ph type="title"/>
          </p:nvPr>
        </p:nvSpPr>
        <p:spPr>
          <a:xfrm>
            <a:off x="585899" y="1447790"/>
            <a:ext cx="4322530" cy="777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7"/>
          <p:cNvSpPr txBox="1">
            <a:spLocks noGrp="1"/>
          </p:cNvSpPr>
          <p:nvPr>
            <p:ph type="body" idx="4"/>
          </p:nvPr>
        </p:nvSpPr>
        <p:spPr>
          <a:xfrm>
            <a:off x="585898" y="2379663"/>
            <a:ext cx="4322531" cy="23993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rm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body" idx="5"/>
          </p:nvPr>
        </p:nvSpPr>
        <p:spPr>
          <a:xfrm>
            <a:off x="585897" y="5183249"/>
            <a:ext cx="3934345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rm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7"/>
          <p:cNvSpPr>
            <a:spLocks noGrp="1"/>
          </p:cNvSpPr>
          <p:nvPr>
            <p:ph type="chart" idx="6"/>
          </p:nvPr>
        </p:nvSpPr>
        <p:spPr>
          <a:xfrm>
            <a:off x="5272097" y="1447790"/>
            <a:ext cx="6371768" cy="4289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График_2">
  <p:cSld name="График_2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18" descr="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7199" y="464363"/>
            <a:ext cx="448276" cy="44827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0" name="Google Shape;80;p18"/>
          <p:cNvCxnSpPr/>
          <p:nvPr/>
        </p:nvCxnSpPr>
        <p:spPr>
          <a:xfrm>
            <a:off x="3298686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81" name="Google Shape;81;p18"/>
          <p:cNvCxnSpPr/>
          <p:nvPr/>
        </p:nvCxnSpPr>
        <p:spPr>
          <a:xfrm>
            <a:off x="6099416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82" name="Google Shape;82;p18"/>
          <p:cNvCxnSpPr/>
          <p:nvPr/>
        </p:nvCxnSpPr>
        <p:spPr>
          <a:xfrm>
            <a:off x="10277081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3" name="Google Shape;83;p18"/>
          <p:cNvSpPr txBox="1"/>
          <p:nvPr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fld id="{00000000-1234-1234-1234-123412341234}" type="slidenum">
              <a:rPr lang="en-US" sz="2000" b="0" i="0" u="none" strike="noStrike" cap="none">
                <a:solidFill>
                  <a:srgbClr val="102D6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2000" b="0" i="0" u="none" strike="noStrike" cap="none">
              <a:solidFill>
                <a:srgbClr val="102D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4" name="Google Shape;84;p18"/>
          <p:cNvCxnSpPr/>
          <p:nvPr/>
        </p:nvCxnSpPr>
        <p:spPr>
          <a:xfrm>
            <a:off x="11643868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5" name="Google Shape;85;p18"/>
          <p:cNvSpPr txBox="1">
            <a:spLocks noGrp="1"/>
          </p:cNvSpPr>
          <p:nvPr>
            <p:ph type="body" idx="1"/>
          </p:nvPr>
        </p:nvSpPr>
        <p:spPr>
          <a:xfrm>
            <a:off x="1143689" y="540904"/>
            <a:ext cx="1901825" cy="415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6" name="Google Shape;86;p18"/>
          <p:cNvSpPr txBox="1">
            <a:spLocks noGrp="1"/>
          </p:cNvSpPr>
          <p:nvPr>
            <p:ph type="body" idx="2"/>
          </p:nvPr>
        </p:nvSpPr>
        <p:spPr>
          <a:xfrm>
            <a:off x="3459163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body" idx="3"/>
          </p:nvPr>
        </p:nvSpPr>
        <p:spPr>
          <a:xfrm>
            <a:off x="6259892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8"/>
          <p:cNvSpPr txBox="1">
            <a:spLocks noGrp="1"/>
          </p:cNvSpPr>
          <p:nvPr>
            <p:ph type="body" idx="4"/>
          </p:nvPr>
        </p:nvSpPr>
        <p:spPr>
          <a:xfrm>
            <a:off x="585897" y="5183249"/>
            <a:ext cx="3934345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rm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9" name="Google Shape;89;p18"/>
          <p:cNvSpPr>
            <a:spLocks noGrp="1"/>
          </p:cNvSpPr>
          <p:nvPr>
            <p:ph type="chart" idx="5"/>
          </p:nvPr>
        </p:nvSpPr>
        <p:spPr>
          <a:xfrm>
            <a:off x="5272097" y="1447790"/>
            <a:ext cx="6371768" cy="4289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0" name="Google Shape;90;p18"/>
          <p:cNvSpPr txBox="1">
            <a:spLocks noGrp="1"/>
          </p:cNvSpPr>
          <p:nvPr>
            <p:ph type="body" idx="6"/>
          </p:nvPr>
        </p:nvSpPr>
        <p:spPr>
          <a:xfrm>
            <a:off x="585788" y="1447064"/>
            <a:ext cx="4322762" cy="703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600"/>
              <a:buNone/>
              <a:defRPr sz="16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600"/>
              <a:buChar char="•"/>
              <a:defRPr sz="16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600"/>
              <a:buChar char="•"/>
              <a:defRPr sz="16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600"/>
              <a:buChar char="•"/>
              <a:defRPr sz="16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600"/>
              <a:buChar char="•"/>
              <a:defRPr sz="16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1" name="Google Shape;91;p18"/>
          <p:cNvSpPr txBox="1">
            <a:spLocks noGrp="1"/>
          </p:cNvSpPr>
          <p:nvPr>
            <p:ph type="body" idx="7"/>
          </p:nvPr>
        </p:nvSpPr>
        <p:spPr>
          <a:xfrm>
            <a:off x="585898" y="2379663"/>
            <a:ext cx="4322531" cy="23993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rm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Цифры">
  <p:cSld name="Цифры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Google Shape;93;p19" descr="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7199" y="464363"/>
            <a:ext cx="448276" cy="44827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4" name="Google Shape;94;p19"/>
          <p:cNvCxnSpPr/>
          <p:nvPr/>
        </p:nvCxnSpPr>
        <p:spPr>
          <a:xfrm>
            <a:off x="3298686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5" name="Google Shape;95;p19"/>
          <p:cNvCxnSpPr/>
          <p:nvPr/>
        </p:nvCxnSpPr>
        <p:spPr>
          <a:xfrm>
            <a:off x="6099416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6" name="Google Shape;96;p19"/>
          <p:cNvCxnSpPr/>
          <p:nvPr/>
        </p:nvCxnSpPr>
        <p:spPr>
          <a:xfrm>
            <a:off x="10277081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7" name="Google Shape;97;p19"/>
          <p:cNvSpPr txBox="1"/>
          <p:nvPr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fld id="{00000000-1234-1234-1234-123412341234}" type="slidenum">
              <a:rPr lang="en-US" sz="2000" b="0" i="0" u="none" strike="noStrike" cap="none">
                <a:solidFill>
                  <a:srgbClr val="102D6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2000" b="0" i="0" u="none" strike="noStrike" cap="none">
              <a:solidFill>
                <a:srgbClr val="102D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8" name="Google Shape;98;p19"/>
          <p:cNvCxnSpPr/>
          <p:nvPr/>
        </p:nvCxnSpPr>
        <p:spPr>
          <a:xfrm>
            <a:off x="11643868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9" name="Google Shape;99;p19"/>
          <p:cNvSpPr txBox="1">
            <a:spLocks noGrp="1"/>
          </p:cNvSpPr>
          <p:nvPr>
            <p:ph type="body" idx="1"/>
          </p:nvPr>
        </p:nvSpPr>
        <p:spPr>
          <a:xfrm>
            <a:off x="1143689" y="540904"/>
            <a:ext cx="1901825" cy="415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0" name="Google Shape;100;p19"/>
          <p:cNvSpPr txBox="1">
            <a:spLocks noGrp="1"/>
          </p:cNvSpPr>
          <p:nvPr>
            <p:ph type="body" idx="2"/>
          </p:nvPr>
        </p:nvSpPr>
        <p:spPr>
          <a:xfrm>
            <a:off x="3459163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1" name="Google Shape;101;p19"/>
          <p:cNvSpPr txBox="1">
            <a:spLocks noGrp="1"/>
          </p:cNvSpPr>
          <p:nvPr>
            <p:ph type="body" idx="3"/>
          </p:nvPr>
        </p:nvSpPr>
        <p:spPr>
          <a:xfrm>
            <a:off x="6259892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2" name="Google Shape;102;p19"/>
          <p:cNvSpPr txBox="1">
            <a:spLocks noGrp="1"/>
          </p:cNvSpPr>
          <p:nvPr>
            <p:ph type="title"/>
          </p:nvPr>
        </p:nvSpPr>
        <p:spPr>
          <a:xfrm>
            <a:off x="585897" y="1447790"/>
            <a:ext cx="11057955" cy="777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19"/>
          <p:cNvSpPr txBox="1">
            <a:spLocks noGrp="1"/>
          </p:cNvSpPr>
          <p:nvPr>
            <p:ph type="body" idx="4"/>
          </p:nvPr>
        </p:nvSpPr>
        <p:spPr>
          <a:xfrm>
            <a:off x="575076" y="4103994"/>
            <a:ext cx="2758143" cy="15696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rm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4" name="Google Shape;104;p19"/>
          <p:cNvSpPr txBox="1">
            <a:spLocks noGrp="1"/>
          </p:cNvSpPr>
          <p:nvPr>
            <p:ph type="body" idx="5"/>
          </p:nvPr>
        </p:nvSpPr>
        <p:spPr>
          <a:xfrm>
            <a:off x="4047007" y="4103994"/>
            <a:ext cx="2757612" cy="15696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rm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5" name="Google Shape;105;p19"/>
          <p:cNvSpPr txBox="1">
            <a:spLocks noGrp="1"/>
          </p:cNvSpPr>
          <p:nvPr>
            <p:ph type="body" idx="6"/>
          </p:nvPr>
        </p:nvSpPr>
        <p:spPr>
          <a:xfrm>
            <a:off x="7518938" y="4103994"/>
            <a:ext cx="2757612" cy="15696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rm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6" name="Google Shape;106;p19"/>
          <p:cNvSpPr txBox="1">
            <a:spLocks noGrp="1"/>
          </p:cNvSpPr>
          <p:nvPr>
            <p:ph type="body" idx="7"/>
          </p:nvPr>
        </p:nvSpPr>
        <p:spPr>
          <a:xfrm>
            <a:off x="575076" y="2710235"/>
            <a:ext cx="2758143" cy="11641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600"/>
              <a:buNone/>
              <a:defRPr sz="9600">
                <a:latin typeface="Arial"/>
                <a:ea typeface="Arial"/>
                <a:cs typeface="Arial"/>
                <a:sym typeface="Arial"/>
              </a:defRPr>
            </a:lvl1pPr>
            <a:lvl2pPr marL="914400" lvl="1" indent="-838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>
                <a:latin typeface="Arial"/>
                <a:ea typeface="Arial"/>
                <a:cs typeface="Arial"/>
                <a:sym typeface="Arial"/>
              </a:defRPr>
            </a:lvl2pPr>
            <a:lvl3pPr marL="1371600" lvl="2" indent="-838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>
                <a:latin typeface="Arial"/>
                <a:ea typeface="Arial"/>
                <a:cs typeface="Arial"/>
                <a:sym typeface="Arial"/>
              </a:defRPr>
            </a:lvl3pPr>
            <a:lvl4pPr marL="1828800" lvl="3" indent="-838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>
                <a:latin typeface="Arial"/>
                <a:ea typeface="Arial"/>
                <a:cs typeface="Arial"/>
                <a:sym typeface="Arial"/>
              </a:defRPr>
            </a:lvl4pPr>
            <a:lvl5pPr marL="2286000" lvl="4" indent="-838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7" name="Google Shape;107;p19"/>
          <p:cNvSpPr txBox="1">
            <a:spLocks noGrp="1"/>
          </p:cNvSpPr>
          <p:nvPr>
            <p:ph type="body" idx="8"/>
          </p:nvPr>
        </p:nvSpPr>
        <p:spPr>
          <a:xfrm>
            <a:off x="4047007" y="2710235"/>
            <a:ext cx="2758143" cy="11641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600"/>
              <a:buNone/>
              <a:defRPr sz="9600">
                <a:latin typeface="Arial"/>
                <a:ea typeface="Arial"/>
                <a:cs typeface="Arial"/>
                <a:sym typeface="Arial"/>
              </a:defRPr>
            </a:lvl1pPr>
            <a:lvl2pPr marL="914400" lvl="1" indent="-838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>
                <a:latin typeface="Arial"/>
                <a:ea typeface="Arial"/>
                <a:cs typeface="Arial"/>
                <a:sym typeface="Arial"/>
              </a:defRPr>
            </a:lvl2pPr>
            <a:lvl3pPr marL="1371600" lvl="2" indent="-838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>
                <a:latin typeface="Arial"/>
                <a:ea typeface="Arial"/>
                <a:cs typeface="Arial"/>
                <a:sym typeface="Arial"/>
              </a:defRPr>
            </a:lvl3pPr>
            <a:lvl4pPr marL="1828800" lvl="3" indent="-838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>
                <a:latin typeface="Arial"/>
                <a:ea typeface="Arial"/>
                <a:cs typeface="Arial"/>
                <a:sym typeface="Arial"/>
              </a:defRPr>
            </a:lvl4pPr>
            <a:lvl5pPr marL="2286000" lvl="4" indent="-838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8" name="Google Shape;108;p19"/>
          <p:cNvSpPr txBox="1">
            <a:spLocks noGrp="1"/>
          </p:cNvSpPr>
          <p:nvPr>
            <p:ph type="body" idx="9"/>
          </p:nvPr>
        </p:nvSpPr>
        <p:spPr>
          <a:xfrm>
            <a:off x="7518938" y="2710235"/>
            <a:ext cx="2758143" cy="11641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600"/>
              <a:buNone/>
              <a:defRPr sz="9600">
                <a:latin typeface="Arial"/>
                <a:ea typeface="Arial"/>
                <a:cs typeface="Arial"/>
                <a:sym typeface="Arial"/>
              </a:defRPr>
            </a:lvl1pPr>
            <a:lvl2pPr marL="914400" lvl="1" indent="-838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>
                <a:latin typeface="Arial"/>
                <a:ea typeface="Arial"/>
                <a:cs typeface="Arial"/>
                <a:sym typeface="Arial"/>
              </a:defRPr>
            </a:lvl2pPr>
            <a:lvl3pPr marL="1371600" lvl="2" indent="-838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>
                <a:latin typeface="Arial"/>
                <a:ea typeface="Arial"/>
                <a:cs typeface="Arial"/>
                <a:sym typeface="Arial"/>
              </a:defRPr>
            </a:lvl3pPr>
            <a:lvl4pPr marL="1828800" lvl="3" indent="-838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>
                <a:latin typeface="Arial"/>
                <a:ea typeface="Arial"/>
                <a:cs typeface="Arial"/>
                <a:sym typeface="Arial"/>
              </a:defRPr>
            </a:lvl4pPr>
            <a:lvl5pPr marL="2286000" lvl="4" indent="-838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аблица_1">
  <p:cSld name="Таблица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20" descr="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7199" y="464363"/>
            <a:ext cx="448276" cy="44827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1" name="Google Shape;111;p20"/>
          <p:cNvCxnSpPr/>
          <p:nvPr/>
        </p:nvCxnSpPr>
        <p:spPr>
          <a:xfrm>
            <a:off x="3298686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12" name="Google Shape;112;p20"/>
          <p:cNvCxnSpPr/>
          <p:nvPr/>
        </p:nvCxnSpPr>
        <p:spPr>
          <a:xfrm>
            <a:off x="6099416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13" name="Google Shape;113;p20"/>
          <p:cNvCxnSpPr/>
          <p:nvPr/>
        </p:nvCxnSpPr>
        <p:spPr>
          <a:xfrm>
            <a:off x="10277081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14" name="Google Shape;114;p20"/>
          <p:cNvSpPr txBox="1"/>
          <p:nvPr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fld id="{00000000-1234-1234-1234-123412341234}" type="slidenum">
              <a:rPr lang="en-US" sz="2000" b="0" i="0" u="none" strike="noStrike" cap="none">
                <a:solidFill>
                  <a:srgbClr val="102D6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2000" b="0" i="0" u="none" strike="noStrike" cap="none">
              <a:solidFill>
                <a:srgbClr val="102D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15" name="Google Shape;115;p20"/>
          <p:cNvCxnSpPr/>
          <p:nvPr/>
        </p:nvCxnSpPr>
        <p:spPr>
          <a:xfrm>
            <a:off x="11643868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16" name="Google Shape;116;p20"/>
          <p:cNvSpPr txBox="1">
            <a:spLocks noGrp="1"/>
          </p:cNvSpPr>
          <p:nvPr>
            <p:ph type="body" idx="1"/>
          </p:nvPr>
        </p:nvSpPr>
        <p:spPr>
          <a:xfrm>
            <a:off x="1143689" y="540904"/>
            <a:ext cx="1901825" cy="415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7" name="Google Shape;117;p20"/>
          <p:cNvSpPr txBox="1">
            <a:spLocks noGrp="1"/>
          </p:cNvSpPr>
          <p:nvPr>
            <p:ph type="body" idx="2"/>
          </p:nvPr>
        </p:nvSpPr>
        <p:spPr>
          <a:xfrm>
            <a:off x="3459163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8" name="Google Shape;118;p20"/>
          <p:cNvSpPr txBox="1">
            <a:spLocks noGrp="1"/>
          </p:cNvSpPr>
          <p:nvPr>
            <p:ph type="body" idx="3"/>
          </p:nvPr>
        </p:nvSpPr>
        <p:spPr>
          <a:xfrm>
            <a:off x="6259892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9" name="Google Shape;119;p20"/>
          <p:cNvSpPr txBox="1">
            <a:spLocks noGrp="1"/>
          </p:cNvSpPr>
          <p:nvPr>
            <p:ph type="body" idx="4"/>
          </p:nvPr>
        </p:nvSpPr>
        <p:spPr>
          <a:xfrm>
            <a:off x="585787" y="1447065"/>
            <a:ext cx="11058065" cy="3077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600"/>
              <a:buNone/>
              <a:defRPr sz="16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600"/>
              <a:buChar char="•"/>
              <a:defRPr sz="16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600"/>
              <a:buChar char="•"/>
              <a:defRPr sz="16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600"/>
              <a:buChar char="•"/>
              <a:defRPr sz="16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600"/>
              <a:buChar char="•"/>
              <a:defRPr sz="16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0" name="Google Shape;120;p20"/>
          <p:cNvSpPr txBox="1">
            <a:spLocks noGrp="1"/>
          </p:cNvSpPr>
          <p:nvPr>
            <p:ph type="body" idx="5"/>
          </p:nvPr>
        </p:nvSpPr>
        <p:spPr>
          <a:xfrm>
            <a:off x="585788" y="5739189"/>
            <a:ext cx="6824303" cy="703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111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300"/>
              <a:buChar char="•"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111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300"/>
              <a:buChar char="•"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3111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300"/>
              <a:buChar char="•"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3111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300"/>
              <a:buChar char="•"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аблица_2">
  <p:cSld name="Таблица_2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Google Shape;122;p21" descr="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7199" y="464363"/>
            <a:ext cx="448276" cy="44827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3" name="Google Shape;123;p21"/>
          <p:cNvCxnSpPr/>
          <p:nvPr/>
        </p:nvCxnSpPr>
        <p:spPr>
          <a:xfrm>
            <a:off x="3298686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24" name="Google Shape;124;p21"/>
          <p:cNvCxnSpPr/>
          <p:nvPr/>
        </p:nvCxnSpPr>
        <p:spPr>
          <a:xfrm>
            <a:off x="6099416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25" name="Google Shape;125;p21"/>
          <p:cNvCxnSpPr/>
          <p:nvPr/>
        </p:nvCxnSpPr>
        <p:spPr>
          <a:xfrm>
            <a:off x="10277081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26" name="Google Shape;126;p21"/>
          <p:cNvSpPr txBox="1"/>
          <p:nvPr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fld id="{00000000-1234-1234-1234-123412341234}" type="slidenum">
              <a:rPr lang="en-US" sz="2000" b="0" i="0" u="none" strike="noStrike" cap="none">
                <a:solidFill>
                  <a:srgbClr val="102D6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2000" b="0" i="0" u="none" strike="noStrike" cap="none">
              <a:solidFill>
                <a:srgbClr val="102D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7" name="Google Shape;127;p21"/>
          <p:cNvCxnSpPr/>
          <p:nvPr/>
        </p:nvCxnSpPr>
        <p:spPr>
          <a:xfrm>
            <a:off x="11643868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28" name="Google Shape;128;p21"/>
          <p:cNvSpPr txBox="1">
            <a:spLocks noGrp="1"/>
          </p:cNvSpPr>
          <p:nvPr>
            <p:ph type="body" idx="1"/>
          </p:nvPr>
        </p:nvSpPr>
        <p:spPr>
          <a:xfrm>
            <a:off x="1143689" y="540904"/>
            <a:ext cx="1901825" cy="415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9" name="Google Shape;129;p21"/>
          <p:cNvSpPr txBox="1">
            <a:spLocks noGrp="1"/>
          </p:cNvSpPr>
          <p:nvPr>
            <p:ph type="body" idx="2"/>
          </p:nvPr>
        </p:nvSpPr>
        <p:spPr>
          <a:xfrm>
            <a:off x="3459163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0" name="Google Shape;130;p21"/>
          <p:cNvSpPr txBox="1">
            <a:spLocks noGrp="1"/>
          </p:cNvSpPr>
          <p:nvPr>
            <p:ph type="body" idx="3"/>
          </p:nvPr>
        </p:nvSpPr>
        <p:spPr>
          <a:xfrm>
            <a:off x="6259892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1" name="Google Shape;131;p21"/>
          <p:cNvSpPr txBox="1">
            <a:spLocks noGrp="1"/>
          </p:cNvSpPr>
          <p:nvPr>
            <p:ph type="body" idx="4"/>
          </p:nvPr>
        </p:nvSpPr>
        <p:spPr>
          <a:xfrm>
            <a:off x="585787" y="1447064"/>
            <a:ext cx="7617877" cy="5370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600"/>
              <a:buNone/>
              <a:defRPr sz="16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600"/>
              <a:buChar char="•"/>
              <a:defRPr sz="16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600"/>
              <a:buChar char="•"/>
              <a:defRPr sz="16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600"/>
              <a:buChar char="•"/>
              <a:defRPr sz="16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600"/>
              <a:buChar char="•"/>
              <a:defRPr sz="16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2" name="Google Shape;132;p21"/>
          <p:cNvSpPr txBox="1">
            <a:spLocks noGrp="1"/>
          </p:cNvSpPr>
          <p:nvPr>
            <p:ph type="body" idx="5"/>
          </p:nvPr>
        </p:nvSpPr>
        <p:spPr>
          <a:xfrm>
            <a:off x="585788" y="5739189"/>
            <a:ext cx="6824303" cy="703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111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300"/>
              <a:buChar char="•"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111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300"/>
              <a:buChar char="•"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3111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300"/>
              <a:buChar char="•"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3111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300"/>
              <a:buChar char="•"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3" name="Google Shape;133;p21"/>
          <p:cNvSpPr txBox="1">
            <a:spLocks noGrp="1"/>
          </p:cNvSpPr>
          <p:nvPr>
            <p:ph type="body" idx="6"/>
          </p:nvPr>
        </p:nvSpPr>
        <p:spPr>
          <a:xfrm>
            <a:off x="8686807" y="2208363"/>
            <a:ext cx="2930666" cy="25706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rm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C9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C9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C9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C9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C9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C9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C9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C9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C9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C9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C9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se.ru/org/persons/20166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ysblok.ru/postcards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SXLoMMKBEmmFFv28kVEnOYBE9ZaP-7tTg5WqWUu1yWs/edit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"/>
          <p:cNvSpPr txBox="1">
            <a:spLocks noGrp="1"/>
          </p:cNvSpPr>
          <p:nvPr>
            <p:ph type="title"/>
          </p:nvPr>
        </p:nvSpPr>
        <p:spPr>
          <a:xfrm>
            <a:off x="1027967" y="3321934"/>
            <a:ext cx="7634059" cy="1061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 fontScale="90000"/>
          </a:bodyPr>
          <a:lstStyle/>
          <a:p>
            <a:pPr marL="0" lvl="0" indent="0" algn="l" rtl="0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  <a:buSzPts val="4300"/>
              <a:buNone/>
            </a:pPr>
            <a:r>
              <a:rPr lang="en-US" sz="3000" dirty="0" err="1">
                <a:solidFill>
                  <a:srgbClr val="000000"/>
                </a:solidFill>
              </a:rPr>
              <a:t>Методологические</a:t>
            </a:r>
            <a:r>
              <a:rPr lang="en-US" sz="3000" dirty="0">
                <a:solidFill>
                  <a:srgbClr val="000000"/>
                </a:solidFill>
              </a:rPr>
              <a:t> </a:t>
            </a:r>
            <a:r>
              <a:rPr lang="en-US" sz="3000" dirty="0" err="1">
                <a:solidFill>
                  <a:srgbClr val="000000"/>
                </a:solidFill>
              </a:rPr>
              <a:t>основания</a:t>
            </a:r>
            <a:r>
              <a:rPr lang="en-US" sz="3000" dirty="0">
                <a:solidFill>
                  <a:srgbClr val="000000"/>
                </a:solidFill>
              </a:rPr>
              <a:t> </a:t>
            </a:r>
            <a:r>
              <a:rPr lang="en-US" sz="3000" dirty="0" err="1">
                <a:solidFill>
                  <a:srgbClr val="000000"/>
                </a:solidFill>
              </a:rPr>
              <a:t>изучения</a:t>
            </a:r>
            <a:r>
              <a:rPr lang="en-US" sz="3000" dirty="0">
                <a:solidFill>
                  <a:srgbClr val="000000"/>
                </a:solidFill>
              </a:rPr>
              <a:t> </a:t>
            </a:r>
            <a:r>
              <a:rPr lang="en-US" sz="3000" dirty="0" err="1">
                <a:solidFill>
                  <a:srgbClr val="000000"/>
                </a:solidFill>
              </a:rPr>
              <a:t>динамики</a:t>
            </a:r>
            <a:r>
              <a:rPr lang="en-US" sz="3000" dirty="0">
                <a:solidFill>
                  <a:srgbClr val="000000"/>
                </a:solidFill>
              </a:rPr>
              <a:t> </a:t>
            </a:r>
            <a:r>
              <a:rPr lang="en-US" sz="3000" dirty="0" err="1">
                <a:solidFill>
                  <a:srgbClr val="000000"/>
                </a:solidFill>
              </a:rPr>
              <a:t>коммуникативных</a:t>
            </a:r>
            <a:r>
              <a:rPr lang="en-US" sz="3000" dirty="0">
                <a:solidFill>
                  <a:srgbClr val="000000"/>
                </a:solidFill>
              </a:rPr>
              <a:t> </a:t>
            </a:r>
            <a:r>
              <a:rPr lang="en-US" sz="3000" dirty="0" err="1">
                <a:solidFill>
                  <a:srgbClr val="000000"/>
                </a:solidFill>
              </a:rPr>
              <a:t>практик</a:t>
            </a:r>
            <a:endParaRPr sz="3000" dirty="0"/>
          </a:p>
        </p:txBody>
      </p:sp>
      <p:sp>
        <p:nvSpPr>
          <p:cNvPr id="182" name="Google Shape;182;p1"/>
          <p:cNvSpPr txBox="1">
            <a:spLocks noGrp="1"/>
          </p:cNvSpPr>
          <p:nvPr>
            <p:ph type="body" idx="4"/>
          </p:nvPr>
        </p:nvSpPr>
        <p:spPr>
          <a:xfrm>
            <a:off x="5565649" y="4919241"/>
            <a:ext cx="5319000" cy="786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US" sz="2000" dirty="0">
                <a:solidFill>
                  <a:srgbClr val="000000"/>
                </a:solidFill>
              </a:rPr>
              <a:t>Куликова В.А., </a:t>
            </a:r>
            <a:r>
              <a:rPr lang="en-US" sz="2000" dirty="0" err="1">
                <a:solidFill>
                  <a:srgbClr val="000000"/>
                </a:solidFill>
              </a:rPr>
              <a:t>Хусяинов</a:t>
            </a:r>
            <a:r>
              <a:rPr lang="en-US" sz="2000" dirty="0">
                <a:solidFill>
                  <a:srgbClr val="000000"/>
                </a:solidFill>
              </a:rPr>
              <a:t> Т.М.</a:t>
            </a:r>
            <a:endParaRPr sz="2000" dirty="0">
              <a:solidFill>
                <a:srgbClr val="000000"/>
              </a:solidFill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4374572-01B8-D19F-51BD-07E0B35A7CDB}"/>
              </a:ext>
            </a:extLst>
          </p:cNvPr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D4398A-FD5C-1F83-1081-C8014BE77119}"/>
              </a:ext>
            </a:extLst>
          </p:cNvPr>
          <p:cNvSpPr txBox="1"/>
          <p:nvPr/>
        </p:nvSpPr>
        <p:spPr>
          <a:xfrm>
            <a:off x="940444" y="2262466"/>
            <a:ext cx="1006401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800" b="0" i="0" dirty="0">
                <a:solidFill>
                  <a:schemeClr val="accent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П</a:t>
            </a:r>
            <a:r>
              <a:rPr lang="en-US" sz="1800" b="0" i="0" dirty="0" err="1">
                <a:solidFill>
                  <a:schemeClr val="accent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роект</a:t>
            </a:r>
            <a:r>
              <a:rPr lang="en-US" sz="1800" b="0" i="0" dirty="0">
                <a:solidFill>
                  <a:schemeClr val="accent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№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24-00-004 «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Динамика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коммуникативных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практик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в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почтовой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переписке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на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материале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корпуса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«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Пишу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тебе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»)»</a:t>
            </a:r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g2b08614039f_0_20"/>
          <p:cNvSpPr txBox="1">
            <a:spLocks noGrp="1"/>
          </p:cNvSpPr>
          <p:nvPr>
            <p:ph type="body" idx="1"/>
          </p:nvPr>
        </p:nvSpPr>
        <p:spPr>
          <a:xfrm>
            <a:off x="1143689" y="540904"/>
            <a:ext cx="1901700" cy="4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lang="en-US" sz="1500">
                <a:solidFill>
                  <a:srgbClr val="0E2D69"/>
                </a:solidFill>
              </a:rPr>
              <a:t>Конкурс НУГ 2023</a:t>
            </a:r>
            <a:endParaRPr/>
          </a:p>
        </p:txBody>
      </p:sp>
      <p:sp>
        <p:nvSpPr>
          <p:cNvPr id="305" name="Google Shape;305;g2b08614039f_0_20"/>
          <p:cNvSpPr txBox="1">
            <a:spLocks noGrp="1"/>
          </p:cNvSpPr>
          <p:nvPr>
            <p:ph type="title"/>
          </p:nvPr>
        </p:nvSpPr>
        <p:spPr>
          <a:xfrm>
            <a:off x="585897" y="1447790"/>
            <a:ext cx="11058000" cy="7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/>
              <a:t>Содействие развитию корпуса “Пишу тебе”</a:t>
            </a:r>
            <a:endParaRPr/>
          </a:p>
        </p:txBody>
      </p:sp>
      <p:sp>
        <p:nvSpPr>
          <p:cNvPr id="306" name="Google Shape;306;g2b08614039f_0_20"/>
          <p:cNvSpPr/>
          <p:nvPr/>
        </p:nvSpPr>
        <p:spPr>
          <a:xfrm>
            <a:off x="5900925" y="356625"/>
            <a:ext cx="472500" cy="7770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7" name="Google Shape;307;g2b08614039f_0_20"/>
          <p:cNvSpPr txBox="1"/>
          <p:nvPr/>
        </p:nvSpPr>
        <p:spPr>
          <a:xfrm>
            <a:off x="3287725" y="432450"/>
            <a:ext cx="6984900" cy="6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Динамика коммуникативных практик в почтовой переписке (на материале корпуса «Пишу тебе»)</a:t>
            </a:r>
            <a:endParaRPr sz="17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8" name="Google Shape;308;g2b08614039f_0_20"/>
          <p:cNvSpPr txBox="1">
            <a:spLocks noGrp="1"/>
          </p:cNvSpPr>
          <p:nvPr>
            <p:ph type="body" idx="3"/>
          </p:nvPr>
        </p:nvSpPr>
        <p:spPr>
          <a:xfrm>
            <a:off x="630525" y="2105500"/>
            <a:ext cx="11266200" cy="401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Autofit/>
          </a:bodyPr>
          <a:lstStyle/>
          <a:p>
            <a:pPr marL="457200" lvl="0" indent="-3556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AutoNum type="arabicPeriod"/>
            </a:pPr>
            <a:r>
              <a:rPr lang="en-US" sz="2000"/>
              <a:t>Все публикации будут размещены на странице “Исследователям” сайта pishutebe.ru;</a:t>
            </a:r>
            <a:endParaRPr sz="2000"/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-US" sz="2000"/>
              <a:t>Все ошибки расшифровки можно оставлять в форме на странице открытки;</a:t>
            </a:r>
            <a:endParaRPr sz="2000"/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-US" sz="2000"/>
              <a:t>Рефлексия относительно работы с корпусом и фиксация идей, предложений, пожеланий, описание собственного исследовательского опыта:  какие действия нужно было совершить (лишние / адекватные), частотность и приоритет действий, требуемые колонки, успешность (результативность) действий и т.д.;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-US" sz="2000"/>
              <a:t>Встреча с исследовательской командой и обсуждение технических аспектов работы с корпусом.</a:t>
            </a:r>
            <a:endParaRPr sz="1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"/>
          <p:cNvSpPr txBox="1">
            <a:spLocks noGrp="1"/>
          </p:cNvSpPr>
          <p:nvPr>
            <p:ph type="body" idx="1"/>
          </p:nvPr>
        </p:nvSpPr>
        <p:spPr>
          <a:xfrm>
            <a:off x="1143689" y="540904"/>
            <a:ext cx="1901700" cy="4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lang="en-US" sz="1500">
                <a:solidFill>
                  <a:srgbClr val="0E2D69"/>
                </a:solidFill>
              </a:rPr>
              <a:t>Конкурс НУГ 2023</a:t>
            </a:r>
            <a:endParaRPr/>
          </a:p>
        </p:txBody>
      </p:sp>
      <p:sp>
        <p:nvSpPr>
          <p:cNvPr id="189" name="Google Shape;189;p2"/>
          <p:cNvSpPr txBox="1">
            <a:spLocks noGrp="1"/>
          </p:cNvSpPr>
          <p:nvPr>
            <p:ph type="title"/>
          </p:nvPr>
        </p:nvSpPr>
        <p:spPr>
          <a:xfrm>
            <a:off x="585897" y="1447790"/>
            <a:ext cx="11058000" cy="7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dirty="0" err="1"/>
              <a:t>Команда</a:t>
            </a:r>
            <a:r>
              <a:rPr lang="en-US" dirty="0"/>
              <a:t> </a:t>
            </a:r>
            <a:r>
              <a:rPr lang="en-US" dirty="0" err="1"/>
              <a:t>проекта</a:t>
            </a:r>
            <a:endParaRPr dirty="0"/>
          </a:p>
        </p:txBody>
      </p:sp>
      <p:sp>
        <p:nvSpPr>
          <p:cNvPr id="190" name="Google Shape;190;p2"/>
          <p:cNvSpPr txBox="1">
            <a:spLocks noGrp="1"/>
          </p:cNvSpPr>
          <p:nvPr>
            <p:ph type="body" idx="3"/>
          </p:nvPr>
        </p:nvSpPr>
        <p:spPr>
          <a:xfrm>
            <a:off x="567000" y="1987300"/>
            <a:ext cx="5181600" cy="413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en-US" sz="1500" b="1" i="1" dirty="0" err="1"/>
              <a:t>Преподаватели</a:t>
            </a:r>
            <a:r>
              <a:rPr lang="en-US" sz="1500" b="1" i="1" dirty="0"/>
              <a:t>:</a:t>
            </a:r>
            <a:endParaRPr sz="1500" b="1" i="1" dirty="0"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en-US" sz="1500" dirty="0"/>
              <a:t>Куликова В.А. (</a:t>
            </a:r>
            <a:r>
              <a:rPr lang="en-US" sz="1500" dirty="0" err="1"/>
              <a:t>руководитель</a:t>
            </a:r>
            <a:r>
              <a:rPr lang="en-US" sz="1500" dirty="0"/>
              <a:t> </a:t>
            </a:r>
            <a:r>
              <a:rPr lang="en-US" sz="1500" dirty="0" err="1"/>
              <a:t>проекта</a:t>
            </a:r>
            <a:r>
              <a:rPr lang="en-US" sz="1500" dirty="0"/>
              <a:t>, </a:t>
            </a:r>
            <a:r>
              <a:rPr lang="en-US" sz="1500" dirty="0" err="1"/>
              <a:t>курирует</a:t>
            </a:r>
            <a:r>
              <a:rPr lang="en-US" sz="1500" dirty="0"/>
              <a:t> </a:t>
            </a:r>
            <a:r>
              <a:rPr lang="en-US" sz="1500" dirty="0" err="1"/>
              <a:t>лингвистическое</a:t>
            </a:r>
            <a:r>
              <a:rPr lang="en-US" sz="1500" dirty="0"/>
              <a:t> </a:t>
            </a:r>
            <a:r>
              <a:rPr lang="en-US" sz="1500" dirty="0" err="1"/>
              <a:t>направление</a:t>
            </a:r>
            <a:r>
              <a:rPr lang="en-US" sz="1500" dirty="0"/>
              <a:t>)</a:t>
            </a:r>
            <a:endParaRPr sz="1500" dirty="0"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en-US" sz="1500" dirty="0" err="1"/>
              <a:t>Хусяинов</a:t>
            </a:r>
            <a:r>
              <a:rPr lang="en-US" sz="1500" dirty="0"/>
              <a:t> Т.М. (</a:t>
            </a:r>
            <a:r>
              <a:rPr lang="en-US" sz="1500" dirty="0" err="1"/>
              <a:t>курирует</a:t>
            </a:r>
            <a:r>
              <a:rPr lang="en-US" sz="1500" dirty="0"/>
              <a:t> </a:t>
            </a:r>
            <a:r>
              <a:rPr lang="en-US" sz="1500" dirty="0" err="1"/>
              <a:t>социально-историческое</a:t>
            </a:r>
            <a:r>
              <a:rPr lang="en-US" sz="1500" dirty="0"/>
              <a:t> </a:t>
            </a:r>
            <a:r>
              <a:rPr lang="en-US" sz="1500" dirty="0" err="1"/>
              <a:t>направление</a:t>
            </a:r>
            <a:r>
              <a:rPr lang="en-US" sz="1500" dirty="0"/>
              <a:t>)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endParaRPr sz="1500" dirty="0"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en-US" sz="1500" b="1" i="1" dirty="0" err="1"/>
              <a:t>Менеджер</a:t>
            </a:r>
            <a:r>
              <a:rPr lang="en-US" sz="1500" b="1" i="1" dirty="0"/>
              <a:t> </a:t>
            </a:r>
            <a:r>
              <a:rPr lang="en-US" sz="1500" b="1" i="1" dirty="0" err="1"/>
              <a:t>проекта</a:t>
            </a:r>
            <a:r>
              <a:rPr lang="en-US" sz="1500" b="1" i="1" dirty="0"/>
              <a:t>: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en-US" sz="1500" u="sng" dirty="0" err="1">
                <a:solidFill>
                  <a:schemeClr val="hlink"/>
                </a:solidFill>
                <a:hlinkClick r:id="rId3"/>
              </a:rPr>
              <a:t>Рожкова</a:t>
            </a:r>
            <a:r>
              <a:rPr lang="en-US" sz="1500" u="sng" dirty="0">
                <a:solidFill>
                  <a:schemeClr val="hlink"/>
                </a:solidFill>
                <a:hlinkClick r:id="rId3"/>
              </a:rPr>
              <a:t> </a:t>
            </a:r>
            <a:r>
              <a:rPr lang="en-US" sz="1500" u="sng" dirty="0" err="1">
                <a:solidFill>
                  <a:schemeClr val="hlink"/>
                </a:solidFill>
                <a:hlinkClick r:id="rId3"/>
              </a:rPr>
              <a:t>Мария</a:t>
            </a:r>
            <a:r>
              <a:rPr lang="en-US" sz="1500" u="sng" dirty="0">
                <a:solidFill>
                  <a:schemeClr val="hlink"/>
                </a:solidFill>
                <a:hlinkClick r:id="rId3"/>
              </a:rPr>
              <a:t> </a:t>
            </a:r>
            <a:r>
              <a:rPr lang="en-US" sz="1500" u="sng" dirty="0" err="1">
                <a:solidFill>
                  <a:schemeClr val="hlink"/>
                </a:solidFill>
                <a:hlinkClick r:id="rId3"/>
              </a:rPr>
              <a:t>Николаевна</a:t>
            </a:r>
            <a:endParaRPr sz="1500" dirty="0"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en-US" sz="1500" dirty="0"/>
              <a:t>mrozhkova@hse.ru</a:t>
            </a:r>
            <a:endParaRPr sz="1500" dirty="0"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en-US" sz="1500" dirty="0" err="1"/>
              <a:t>Адрес</a:t>
            </a:r>
            <a:r>
              <a:rPr lang="en-US" sz="1500" dirty="0"/>
              <a:t>: г. </a:t>
            </a:r>
            <a:r>
              <a:rPr lang="en-US" sz="1500" dirty="0" err="1"/>
              <a:t>Нижний</a:t>
            </a:r>
            <a:r>
              <a:rPr lang="en-US" sz="1500" dirty="0"/>
              <a:t> </a:t>
            </a:r>
            <a:r>
              <a:rPr lang="en-US" sz="1500" dirty="0" err="1"/>
              <a:t>Новгород</a:t>
            </a:r>
            <a:r>
              <a:rPr lang="en-US" sz="1500" dirty="0"/>
              <a:t>, Б. </a:t>
            </a:r>
            <a:r>
              <a:rPr lang="en-US" sz="1500" dirty="0" err="1"/>
              <a:t>Печерская</a:t>
            </a:r>
            <a:r>
              <a:rPr lang="en-US" sz="1500" dirty="0"/>
              <a:t> </a:t>
            </a:r>
            <a:r>
              <a:rPr lang="en-US" sz="1500" dirty="0" err="1"/>
              <a:t>ул</a:t>
            </a:r>
            <a:r>
              <a:rPr lang="en-US" sz="1500" dirty="0"/>
              <a:t>., д. 25/12, </a:t>
            </a:r>
            <a:r>
              <a:rPr lang="en-US" sz="1500" dirty="0" err="1"/>
              <a:t>каб</a:t>
            </a:r>
            <a:r>
              <a:rPr lang="en-US" sz="1500" dirty="0"/>
              <a:t>. 412</a:t>
            </a:r>
            <a:endParaRPr dirty="0"/>
          </a:p>
        </p:txBody>
      </p:sp>
      <p:sp>
        <p:nvSpPr>
          <p:cNvPr id="191" name="Google Shape;191;p2"/>
          <p:cNvSpPr/>
          <p:nvPr/>
        </p:nvSpPr>
        <p:spPr>
          <a:xfrm>
            <a:off x="5900925" y="356625"/>
            <a:ext cx="472500" cy="7770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Google Shape;192;p2"/>
          <p:cNvSpPr txBox="1"/>
          <p:nvPr/>
        </p:nvSpPr>
        <p:spPr>
          <a:xfrm>
            <a:off x="3287725" y="432450"/>
            <a:ext cx="6984900" cy="6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Динамика коммуникативных практик в почтовой переписке (на материале корпуса «Пишу тебе»)</a:t>
            </a:r>
            <a:endParaRPr sz="17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p2"/>
          <p:cNvSpPr txBox="1">
            <a:spLocks noGrp="1"/>
          </p:cNvSpPr>
          <p:nvPr>
            <p:ph type="body" idx="3"/>
          </p:nvPr>
        </p:nvSpPr>
        <p:spPr>
          <a:xfrm>
            <a:off x="6095998" y="2379675"/>
            <a:ext cx="5181600" cy="374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en-US" sz="1600" b="1" i="1"/>
              <a:t>Студенты:</a:t>
            </a:r>
            <a:endParaRPr sz="1600" b="1" i="1"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en-US" sz="1600" b="1"/>
              <a:t>ОП “Фундаментальная и прикладная лингвистика” (НИУ ВШЭ Нижний Новгород): </a:t>
            </a:r>
            <a:r>
              <a:rPr lang="en-US" sz="1600"/>
              <a:t>Айсина Алина, Доможирова Полина, Карнаухов Андрей, Шкунов Павел</a:t>
            </a:r>
            <a:endParaRPr sz="1600"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en-US" sz="1600" b="1"/>
              <a:t>ОП “История” (НИУ ВШЭ Москва):</a:t>
            </a:r>
            <a:r>
              <a:rPr lang="en-US" sz="1600"/>
              <a:t> Журавлева Мария, Мусинова Юлия</a:t>
            </a:r>
            <a:endParaRPr sz="1600"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en-US" sz="1600" b="1"/>
              <a:t>ОП “История” (НИУ ВШЭ Санкт-Петербург):</a:t>
            </a:r>
            <a:r>
              <a:rPr lang="en-US" sz="1600"/>
              <a:t> Пермякова Полина</a:t>
            </a:r>
            <a:endParaRPr sz="1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5"/>
          <p:cNvSpPr txBox="1">
            <a:spLocks noGrp="1"/>
          </p:cNvSpPr>
          <p:nvPr>
            <p:ph type="body" idx="1"/>
          </p:nvPr>
        </p:nvSpPr>
        <p:spPr>
          <a:xfrm>
            <a:off x="1143689" y="540904"/>
            <a:ext cx="1901700" cy="4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lang="en-US" sz="1500">
                <a:solidFill>
                  <a:srgbClr val="0E2D69"/>
                </a:solidFill>
              </a:rPr>
              <a:t>Конкурс НУГ 2023</a:t>
            </a:r>
            <a:endParaRPr/>
          </a:p>
        </p:txBody>
      </p:sp>
      <p:sp>
        <p:nvSpPr>
          <p:cNvPr id="224" name="Google Shape;224;p5"/>
          <p:cNvSpPr txBox="1">
            <a:spLocks noGrp="1"/>
          </p:cNvSpPr>
          <p:nvPr>
            <p:ph type="title"/>
          </p:nvPr>
        </p:nvSpPr>
        <p:spPr>
          <a:xfrm>
            <a:off x="566997" y="1295390"/>
            <a:ext cx="11058000" cy="7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ru-RU" sz="3600" dirty="0"/>
              <a:t>Общая методологическая рамка проекта «Динамика коммуникативных практик в почтовой переписке (на материале корпуса «Пишу тебе»)»</a:t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225" name="Google Shape;225;p5"/>
          <p:cNvSpPr txBox="1">
            <a:spLocks noGrp="1"/>
          </p:cNvSpPr>
          <p:nvPr>
            <p:ph type="body" idx="3"/>
          </p:nvPr>
        </p:nvSpPr>
        <p:spPr>
          <a:xfrm>
            <a:off x="515950" y="2882096"/>
            <a:ext cx="11359200" cy="33915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300"/>
              <a:buFont typeface="Arial"/>
              <a:buChar char="•"/>
            </a:pPr>
            <a:r>
              <a:rPr lang="en-US" sz="3600" dirty="0" err="1"/>
              <a:t>Материал</a:t>
            </a:r>
            <a:r>
              <a:rPr lang="en-US" sz="3600" dirty="0"/>
              <a:t> - </a:t>
            </a:r>
            <a:r>
              <a:rPr lang="en-US" sz="3600" u="sng" dirty="0" err="1">
                <a:solidFill>
                  <a:schemeClr val="hlink"/>
                </a:solidFill>
                <a:hlinkClick r:id="rId3"/>
              </a:rPr>
              <a:t>Корпус</a:t>
            </a:r>
            <a:r>
              <a:rPr lang="en-US" sz="3600" u="sng" dirty="0">
                <a:solidFill>
                  <a:schemeClr val="hlink"/>
                </a:solidFill>
                <a:hlinkClick r:id="rId3"/>
              </a:rPr>
              <a:t> </a:t>
            </a:r>
            <a:r>
              <a:rPr lang="en-US" sz="3600" u="sng" dirty="0" err="1">
                <a:solidFill>
                  <a:schemeClr val="hlink"/>
                </a:solidFill>
                <a:hlinkClick r:id="rId3"/>
              </a:rPr>
              <a:t>почтовых</a:t>
            </a:r>
            <a:r>
              <a:rPr lang="en-US" sz="3600" u="sng" dirty="0">
                <a:solidFill>
                  <a:schemeClr val="hlink"/>
                </a:solidFill>
                <a:hlinkClick r:id="rId3"/>
              </a:rPr>
              <a:t> </a:t>
            </a:r>
            <a:r>
              <a:rPr lang="en-US" sz="3600" u="sng" dirty="0" err="1">
                <a:solidFill>
                  <a:schemeClr val="hlink"/>
                </a:solidFill>
                <a:hlinkClick r:id="rId3"/>
              </a:rPr>
              <a:t>открыток</a:t>
            </a:r>
            <a:r>
              <a:rPr lang="en-US" sz="3600" u="sng" dirty="0">
                <a:solidFill>
                  <a:schemeClr val="hlink"/>
                </a:solidFill>
                <a:hlinkClick r:id="rId3"/>
              </a:rPr>
              <a:t> “</a:t>
            </a:r>
            <a:r>
              <a:rPr lang="en-US" sz="3600" u="sng" dirty="0" err="1">
                <a:solidFill>
                  <a:schemeClr val="hlink"/>
                </a:solidFill>
                <a:hlinkClick r:id="rId3"/>
              </a:rPr>
              <a:t>Пишу</a:t>
            </a:r>
            <a:r>
              <a:rPr lang="en-US" sz="3600" u="sng" dirty="0">
                <a:solidFill>
                  <a:schemeClr val="hlink"/>
                </a:solidFill>
                <a:hlinkClick r:id="rId3"/>
              </a:rPr>
              <a:t> </a:t>
            </a:r>
            <a:r>
              <a:rPr lang="en-US" sz="3600" u="sng" dirty="0" err="1">
                <a:solidFill>
                  <a:schemeClr val="hlink"/>
                </a:solidFill>
                <a:hlinkClick r:id="rId3"/>
              </a:rPr>
              <a:t>тебе</a:t>
            </a:r>
            <a:r>
              <a:rPr lang="en-US" sz="3600" u="sng" dirty="0">
                <a:solidFill>
                  <a:schemeClr val="hlink"/>
                </a:solidFill>
                <a:hlinkClick r:id="rId3"/>
              </a:rPr>
              <a:t>”</a:t>
            </a:r>
            <a:endParaRPr sz="3600" u="sng" dirty="0">
              <a:solidFill>
                <a:schemeClr val="hlink"/>
              </a:solidFill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300"/>
              <a:buFont typeface="Arial"/>
              <a:buChar char="•"/>
            </a:pPr>
            <a:r>
              <a:rPr lang="en-US" sz="3600" i="0" u="none" strike="noStrike" cap="none" dirty="0" err="1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rPr>
              <a:t>Корпусные</a:t>
            </a:r>
            <a:r>
              <a:rPr lang="en-US" sz="3600" i="0" u="none" strike="noStrike" cap="none" dirty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i="0" u="none" strike="noStrike" cap="none" dirty="0" err="1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rPr>
              <a:t>методы</a:t>
            </a:r>
            <a:r>
              <a:rPr lang="en-US" sz="3600" i="0" u="none" strike="noStrike" cap="none" dirty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i="0" u="none" strike="noStrike" cap="none" dirty="0" err="1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rPr>
              <a:t>анализа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300"/>
              <a:buFont typeface="Arial"/>
              <a:buChar char="•"/>
            </a:pPr>
            <a:r>
              <a:rPr lang="en-US" sz="3600" i="0" u="none" strike="noStrike" cap="none" dirty="0" err="1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rPr>
              <a:t>Анализ</a:t>
            </a:r>
            <a:r>
              <a:rPr lang="en-US" sz="3600" i="0" u="none" strike="noStrike" cap="none" dirty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i="0" u="none" strike="noStrike" cap="none" dirty="0" err="1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rPr>
              <a:t>динамики</a:t>
            </a:r>
            <a:endParaRPr dirty="0"/>
          </a:p>
          <a:p>
            <a:pPr marL="342900" lvl="0" indent="-26035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300"/>
              <a:buFont typeface="Arial"/>
              <a:buNone/>
            </a:pPr>
            <a:endParaRPr sz="2000" b="1" i="0" u="none" strike="noStrike" cap="none" dirty="0">
              <a:solidFill>
                <a:srgbClr val="0E2D6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26035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300"/>
              <a:buFont typeface="Arial"/>
              <a:buNone/>
            </a:pPr>
            <a:endParaRPr sz="11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en-US" sz="2000" b="1" dirty="0"/>
              <a:t> </a:t>
            </a:r>
            <a:endParaRPr sz="2000" dirty="0"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endParaRPr sz="1700" dirty="0"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endParaRPr dirty="0"/>
          </a:p>
        </p:txBody>
      </p:sp>
      <p:sp>
        <p:nvSpPr>
          <p:cNvPr id="226" name="Google Shape;226;p5"/>
          <p:cNvSpPr/>
          <p:nvPr/>
        </p:nvSpPr>
        <p:spPr>
          <a:xfrm>
            <a:off x="5900925" y="356625"/>
            <a:ext cx="472500" cy="7770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7" name="Google Shape;227;p5"/>
          <p:cNvSpPr txBox="1"/>
          <p:nvPr/>
        </p:nvSpPr>
        <p:spPr>
          <a:xfrm>
            <a:off x="3287725" y="432450"/>
            <a:ext cx="6984900" cy="6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Динамика коммуникативных практик в почтовой переписке (на материале корпуса «Пишу тебе»)</a:t>
            </a:r>
            <a:endParaRPr sz="17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"/>
          <p:cNvSpPr txBox="1">
            <a:spLocks noGrp="1"/>
          </p:cNvSpPr>
          <p:nvPr>
            <p:ph type="body" idx="1"/>
          </p:nvPr>
        </p:nvSpPr>
        <p:spPr>
          <a:xfrm>
            <a:off x="1143689" y="540904"/>
            <a:ext cx="1901700" cy="4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200"/>
              <a:buFont typeface="Arial"/>
              <a:buNone/>
            </a:pPr>
            <a:r>
              <a:rPr lang="en-US" sz="1500">
                <a:solidFill>
                  <a:srgbClr val="0E2D69"/>
                </a:solidFill>
              </a:rPr>
              <a:t>Конкурс НУГ 2023</a:t>
            </a:r>
            <a:endParaRPr/>
          </a:p>
        </p:txBody>
      </p:sp>
      <p:sp>
        <p:nvSpPr>
          <p:cNvPr id="200" name="Google Shape;200;p3"/>
          <p:cNvSpPr txBox="1">
            <a:spLocks noGrp="1"/>
          </p:cNvSpPr>
          <p:nvPr>
            <p:ph type="title"/>
          </p:nvPr>
        </p:nvSpPr>
        <p:spPr>
          <a:xfrm>
            <a:off x="585898" y="1447800"/>
            <a:ext cx="5315100" cy="7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/>
              <a:t>Цель:</a:t>
            </a:r>
            <a:endParaRPr/>
          </a:p>
        </p:txBody>
      </p:sp>
      <p:sp>
        <p:nvSpPr>
          <p:cNvPr id="201" name="Google Shape;201;p3"/>
          <p:cNvSpPr txBox="1">
            <a:spLocks noGrp="1"/>
          </p:cNvSpPr>
          <p:nvPr>
            <p:ph type="body" idx="3"/>
          </p:nvPr>
        </p:nvSpPr>
        <p:spPr>
          <a:xfrm>
            <a:off x="342075" y="2013900"/>
            <a:ext cx="5315100" cy="180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Autofit/>
          </a:bodyPr>
          <a:lstStyle/>
          <a:p>
            <a:pPr marL="0" lvl="0" indent="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-US" sz="2200">
                <a:solidFill>
                  <a:srgbClr val="000000"/>
                </a:solidFill>
              </a:rPr>
              <a:t>Междисциплинарное (лингвистическое, историческое, социологическое) описание динамики коммуникативных практик на материале корпуса почтовой переписки «Пишу тебе»</a:t>
            </a:r>
            <a:endParaRPr sz="22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7916"/>
              </a:lnSpc>
              <a:spcBef>
                <a:spcPts val="800"/>
              </a:spcBef>
              <a:spcAft>
                <a:spcPts val="800"/>
              </a:spcAft>
              <a:buSzPts val="1300"/>
              <a:buNone/>
            </a:pP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2" name="Google Shape;202;p3"/>
          <p:cNvSpPr/>
          <p:nvPr/>
        </p:nvSpPr>
        <p:spPr>
          <a:xfrm>
            <a:off x="5900925" y="356625"/>
            <a:ext cx="472500" cy="7770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" name="Google Shape;203;p3"/>
          <p:cNvSpPr txBox="1"/>
          <p:nvPr/>
        </p:nvSpPr>
        <p:spPr>
          <a:xfrm>
            <a:off x="3287725" y="432450"/>
            <a:ext cx="6984900" cy="6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Динамика коммуникативных практик в почтовой переписке (на материале корпуса «Пишу тебе»)</a:t>
            </a:r>
            <a:endParaRPr sz="17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Google Shape;204;p3"/>
          <p:cNvSpPr txBox="1">
            <a:spLocks noGrp="1"/>
          </p:cNvSpPr>
          <p:nvPr>
            <p:ph type="body" idx="3"/>
          </p:nvPr>
        </p:nvSpPr>
        <p:spPr>
          <a:xfrm>
            <a:off x="6373423" y="2013900"/>
            <a:ext cx="5315100" cy="374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Autofit/>
          </a:bodyPr>
          <a:lstStyle/>
          <a:p>
            <a:pPr marL="457200" lvl="0" indent="-33655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700"/>
              <a:buAutoNum type="arabicPeriod"/>
            </a:pPr>
            <a:r>
              <a:rPr lang="en-US" sz="1700" dirty="0" err="1">
                <a:solidFill>
                  <a:srgbClr val="000000"/>
                </a:solidFill>
              </a:rPr>
              <a:t>Выявить</a:t>
            </a:r>
            <a:r>
              <a:rPr lang="en-US" sz="1700" dirty="0">
                <a:solidFill>
                  <a:srgbClr val="000000"/>
                </a:solidFill>
              </a:rPr>
              <a:t> </a:t>
            </a:r>
            <a:r>
              <a:rPr lang="en-US" sz="1700" dirty="0" err="1">
                <a:solidFill>
                  <a:srgbClr val="000000"/>
                </a:solidFill>
              </a:rPr>
              <a:t>стандартную</a:t>
            </a:r>
            <a:r>
              <a:rPr lang="en-US" sz="1700" dirty="0">
                <a:solidFill>
                  <a:srgbClr val="000000"/>
                </a:solidFill>
              </a:rPr>
              <a:t> </a:t>
            </a:r>
            <a:r>
              <a:rPr lang="en-US" sz="1700" dirty="0" err="1">
                <a:solidFill>
                  <a:srgbClr val="000000"/>
                </a:solidFill>
              </a:rPr>
              <a:t>структуру</a:t>
            </a:r>
            <a:r>
              <a:rPr lang="en-US" sz="1700" dirty="0">
                <a:solidFill>
                  <a:srgbClr val="000000"/>
                </a:solidFill>
              </a:rPr>
              <a:t> </a:t>
            </a:r>
            <a:r>
              <a:rPr lang="en-US" sz="1700" dirty="0" err="1">
                <a:solidFill>
                  <a:srgbClr val="000000"/>
                </a:solidFill>
              </a:rPr>
              <a:t>речевого</a:t>
            </a:r>
            <a:r>
              <a:rPr lang="en-US" sz="1700" dirty="0">
                <a:solidFill>
                  <a:srgbClr val="000000"/>
                </a:solidFill>
              </a:rPr>
              <a:t> </a:t>
            </a:r>
            <a:r>
              <a:rPr lang="en-US" sz="1700" dirty="0" err="1">
                <a:solidFill>
                  <a:srgbClr val="000000"/>
                </a:solidFill>
              </a:rPr>
              <a:t>жанра</a:t>
            </a:r>
            <a:r>
              <a:rPr lang="en-US" sz="1700" dirty="0">
                <a:solidFill>
                  <a:srgbClr val="000000"/>
                </a:solidFill>
              </a:rPr>
              <a:t> </a:t>
            </a:r>
            <a:r>
              <a:rPr lang="en-US" sz="1700" dirty="0" err="1">
                <a:solidFill>
                  <a:srgbClr val="000000"/>
                </a:solidFill>
              </a:rPr>
              <a:t>пожелания</a:t>
            </a:r>
            <a:r>
              <a:rPr lang="en-US" sz="1700" dirty="0">
                <a:solidFill>
                  <a:srgbClr val="000000"/>
                </a:solidFill>
              </a:rPr>
              <a:t> в </a:t>
            </a:r>
            <a:r>
              <a:rPr lang="en-US" sz="1700" dirty="0" err="1">
                <a:solidFill>
                  <a:srgbClr val="000000"/>
                </a:solidFill>
              </a:rPr>
              <a:t>разные</a:t>
            </a:r>
            <a:r>
              <a:rPr lang="en-US" sz="1700" dirty="0">
                <a:solidFill>
                  <a:srgbClr val="000000"/>
                </a:solidFill>
              </a:rPr>
              <a:t> </a:t>
            </a:r>
            <a:r>
              <a:rPr lang="en-US" sz="1700" dirty="0" err="1">
                <a:solidFill>
                  <a:srgbClr val="000000"/>
                </a:solidFill>
              </a:rPr>
              <a:t>исторические</a:t>
            </a:r>
            <a:r>
              <a:rPr lang="en-US" sz="1700" dirty="0">
                <a:solidFill>
                  <a:srgbClr val="000000"/>
                </a:solidFill>
              </a:rPr>
              <a:t> </a:t>
            </a:r>
            <a:r>
              <a:rPr lang="en-US" sz="1700" dirty="0" err="1">
                <a:solidFill>
                  <a:srgbClr val="000000"/>
                </a:solidFill>
              </a:rPr>
              <a:t>эпохи</a:t>
            </a:r>
            <a:r>
              <a:rPr lang="en-US" sz="1700" dirty="0">
                <a:solidFill>
                  <a:srgbClr val="000000"/>
                </a:solidFill>
              </a:rPr>
              <a:t>.</a:t>
            </a:r>
            <a:endParaRPr sz="1700" dirty="0">
              <a:solidFill>
                <a:srgbClr val="000000"/>
              </a:solidFill>
            </a:endParaRPr>
          </a:p>
          <a:p>
            <a:pPr marL="457200" lvl="0" indent="-3365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AutoNum type="arabicPeriod"/>
            </a:pPr>
            <a:r>
              <a:rPr lang="en-US" sz="1700" dirty="0" err="1">
                <a:solidFill>
                  <a:srgbClr val="000000"/>
                </a:solidFill>
              </a:rPr>
              <a:t>Выявить</a:t>
            </a:r>
            <a:r>
              <a:rPr lang="en-US" sz="1700" dirty="0">
                <a:solidFill>
                  <a:srgbClr val="000000"/>
                </a:solidFill>
              </a:rPr>
              <a:t> </a:t>
            </a:r>
            <a:r>
              <a:rPr lang="en-US" sz="1700" dirty="0" err="1">
                <a:solidFill>
                  <a:srgbClr val="000000"/>
                </a:solidFill>
              </a:rPr>
              <a:t>изменения</a:t>
            </a:r>
            <a:r>
              <a:rPr lang="en-US" sz="1700" dirty="0">
                <a:solidFill>
                  <a:srgbClr val="000000"/>
                </a:solidFill>
              </a:rPr>
              <a:t> </a:t>
            </a:r>
            <a:r>
              <a:rPr lang="en-US" sz="1700" dirty="0" err="1">
                <a:solidFill>
                  <a:srgbClr val="000000"/>
                </a:solidFill>
              </a:rPr>
              <a:t>этикетных</a:t>
            </a:r>
            <a:r>
              <a:rPr lang="en-US" sz="1700" dirty="0">
                <a:solidFill>
                  <a:srgbClr val="000000"/>
                </a:solidFill>
              </a:rPr>
              <a:t> </a:t>
            </a:r>
            <a:r>
              <a:rPr lang="en-US" sz="1700" dirty="0" err="1">
                <a:solidFill>
                  <a:srgbClr val="000000"/>
                </a:solidFill>
              </a:rPr>
              <a:t>формул</a:t>
            </a:r>
            <a:r>
              <a:rPr lang="en-US" sz="1700" dirty="0">
                <a:solidFill>
                  <a:srgbClr val="000000"/>
                </a:solidFill>
              </a:rPr>
              <a:t> </a:t>
            </a:r>
            <a:r>
              <a:rPr lang="en-US" sz="1700" dirty="0" err="1">
                <a:solidFill>
                  <a:srgbClr val="000000"/>
                </a:solidFill>
              </a:rPr>
              <a:t>приветствия</a:t>
            </a:r>
            <a:r>
              <a:rPr lang="en-US" sz="1700" dirty="0">
                <a:solidFill>
                  <a:srgbClr val="000000"/>
                </a:solidFill>
              </a:rPr>
              <a:t>/</a:t>
            </a:r>
            <a:r>
              <a:rPr lang="en-US" sz="1700" dirty="0" err="1">
                <a:solidFill>
                  <a:srgbClr val="000000"/>
                </a:solidFill>
              </a:rPr>
              <a:t>прощания</a:t>
            </a:r>
            <a:r>
              <a:rPr lang="en-US" sz="1700" dirty="0">
                <a:solidFill>
                  <a:srgbClr val="000000"/>
                </a:solidFill>
              </a:rPr>
              <a:t>.</a:t>
            </a:r>
            <a:endParaRPr sz="1700" dirty="0">
              <a:solidFill>
                <a:srgbClr val="000000"/>
              </a:solidFill>
            </a:endParaRPr>
          </a:p>
          <a:p>
            <a:pPr marL="457200" lvl="0" indent="-3365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AutoNum type="arabicPeriod"/>
            </a:pPr>
            <a:r>
              <a:rPr lang="en-US" sz="1700" dirty="0" err="1">
                <a:solidFill>
                  <a:srgbClr val="000000"/>
                </a:solidFill>
              </a:rPr>
              <a:t>Выявить</a:t>
            </a:r>
            <a:r>
              <a:rPr lang="en-US" sz="1700" dirty="0">
                <a:solidFill>
                  <a:srgbClr val="000000"/>
                </a:solidFill>
              </a:rPr>
              <a:t> </a:t>
            </a:r>
            <a:r>
              <a:rPr lang="en-US" sz="1700" dirty="0" err="1">
                <a:solidFill>
                  <a:srgbClr val="000000"/>
                </a:solidFill>
              </a:rPr>
              <a:t>процессы</a:t>
            </a:r>
            <a:r>
              <a:rPr lang="en-US" sz="1700" dirty="0">
                <a:solidFill>
                  <a:srgbClr val="000000"/>
                </a:solidFill>
              </a:rPr>
              <a:t> </a:t>
            </a:r>
            <a:r>
              <a:rPr lang="en-US" sz="1700" dirty="0" err="1">
                <a:solidFill>
                  <a:srgbClr val="000000"/>
                </a:solidFill>
              </a:rPr>
              <a:t>неологизации</a:t>
            </a:r>
            <a:r>
              <a:rPr lang="en-US" sz="1700" dirty="0">
                <a:solidFill>
                  <a:srgbClr val="000000"/>
                </a:solidFill>
              </a:rPr>
              <a:t>, </a:t>
            </a:r>
            <a:r>
              <a:rPr lang="en-US" sz="1700" dirty="0" err="1">
                <a:solidFill>
                  <a:srgbClr val="000000"/>
                </a:solidFill>
              </a:rPr>
              <a:t>архаизации</a:t>
            </a:r>
            <a:r>
              <a:rPr lang="en-US" sz="1700" dirty="0">
                <a:solidFill>
                  <a:srgbClr val="000000"/>
                </a:solidFill>
              </a:rPr>
              <a:t>, </a:t>
            </a:r>
            <a:r>
              <a:rPr lang="en-US" sz="1700" dirty="0" err="1">
                <a:solidFill>
                  <a:srgbClr val="000000"/>
                </a:solidFill>
              </a:rPr>
              <a:t>трансформации</a:t>
            </a:r>
            <a:r>
              <a:rPr lang="en-US" sz="1700" dirty="0">
                <a:solidFill>
                  <a:srgbClr val="000000"/>
                </a:solidFill>
              </a:rPr>
              <a:t> </a:t>
            </a:r>
            <a:r>
              <a:rPr lang="en-US" sz="1700" dirty="0" err="1">
                <a:solidFill>
                  <a:srgbClr val="000000"/>
                </a:solidFill>
              </a:rPr>
              <a:t>семантики</a:t>
            </a:r>
            <a:r>
              <a:rPr lang="en-US" sz="1700" dirty="0">
                <a:solidFill>
                  <a:srgbClr val="000000"/>
                </a:solidFill>
              </a:rPr>
              <a:t> </a:t>
            </a:r>
            <a:r>
              <a:rPr lang="en-US" sz="1700" dirty="0" err="1">
                <a:solidFill>
                  <a:srgbClr val="000000"/>
                </a:solidFill>
              </a:rPr>
              <a:t>лексических</a:t>
            </a:r>
            <a:r>
              <a:rPr lang="en-US" sz="1700" dirty="0">
                <a:solidFill>
                  <a:srgbClr val="000000"/>
                </a:solidFill>
              </a:rPr>
              <a:t> </a:t>
            </a:r>
            <a:r>
              <a:rPr lang="en-US" sz="1700" dirty="0" err="1">
                <a:solidFill>
                  <a:srgbClr val="000000"/>
                </a:solidFill>
              </a:rPr>
              <a:t>единиц</a:t>
            </a:r>
            <a:r>
              <a:rPr lang="en-US" sz="1700" dirty="0">
                <a:solidFill>
                  <a:srgbClr val="000000"/>
                </a:solidFill>
              </a:rPr>
              <a:t>.</a:t>
            </a:r>
            <a:endParaRPr sz="1700" dirty="0">
              <a:solidFill>
                <a:srgbClr val="000000"/>
              </a:solidFill>
            </a:endParaRPr>
          </a:p>
          <a:p>
            <a:pPr marL="457200" lvl="0" indent="-3365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AutoNum type="arabicPeriod"/>
            </a:pPr>
            <a:r>
              <a:rPr lang="en-US" sz="1700" dirty="0" err="1">
                <a:solidFill>
                  <a:srgbClr val="000000"/>
                </a:solidFill>
              </a:rPr>
              <a:t>Провести</a:t>
            </a:r>
            <a:r>
              <a:rPr lang="en-US" sz="1700" dirty="0">
                <a:solidFill>
                  <a:srgbClr val="000000"/>
                </a:solidFill>
              </a:rPr>
              <a:t> </a:t>
            </a:r>
            <a:r>
              <a:rPr lang="en-US" sz="1700" dirty="0" err="1">
                <a:solidFill>
                  <a:srgbClr val="000000"/>
                </a:solidFill>
              </a:rPr>
              <a:t>кластеризацию</a:t>
            </a:r>
            <a:r>
              <a:rPr lang="en-US" sz="1700" dirty="0">
                <a:solidFill>
                  <a:srgbClr val="000000"/>
                </a:solidFill>
              </a:rPr>
              <a:t> </a:t>
            </a:r>
            <a:r>
              <a:rPr lang="en-US" sz="1700" dirty="0" err="1">
                <a:solidFill>
                  <a:srgbClr val="000000"/>
                </a:solidFill>
              </a:rPr>
              <a:t>открыток</a:t>
            </a:r>
            <a:r>
              <a:rPr lang="en-US" sz="1700" dirty="0">
                <a:solidFill>
                  <a:srgbClr val="000000"/>
                </a:solidFill>
              </a:rPr>
              <a:t> в </a:t>
            </a:r>
            <a:r>
              <a:rPr lang="en-US" sz="1700" dirty="0" err="1">
                <a:solidFill>
                  <a:srgbClr val="000000"/>
                </a:solidFill>
              </a:rPr>
              <a:t>корпусе</a:t>
            </a:r>
            <a:r>
              <a:rPr lang="en-US" sz="1700" dirty="0">
                <a:solidFill>
                  <a:srgbClr val="000000"/>
                </a:solidFill>
              </a:rPr>
              <a:t> с </a:t>
            </a:r>
            <a:r>
              <a:rPr lang="en-US" sz="1700" dirty="0" err="1">
                <a:solidFill>
                  <a:srgbClr val="000000"/>
                </a:solidFill>
              </a:rPr>
              <a:t>помощью</a:t>
            </a:r>
            <a:r>
              <a:rPr lang="en-US" sz="1700" dirty="0">
                <a:solidFill>
                  <a:srgbClr val="000000"/>
                </a:solidFill>
              </a:rPr>
              <a:t> </a:t>
            </a:r>
            <a:r>
              <a:rPr lang="en-US" sz="1700" dirty="0" err="1">
                <a:solidFill>
                  <a:srgbClr val="000000"/>
                </a:solidFill>
              </a:rPr>
              <a:t>различных</a:t>
            </a:r>
            <a:r>
              <a:rPr lang="en-US" sz="1700" dirty="0">
                <a:solidFill>
                  <a:srgbClr val="000000"/>
                </a:solidFill>
              </a:rPr>
              <a:t> </a:t>
            </a:r>
            <a:r>
              <a:rPr lang="en-US" sz="1700" dirty="0" err="1">
                <a:solidFill>
                  <a:srgbClr val="000000"/>
                </a:solidFill>
              </a:rPr>
              <a:t>языковых</a:t>
            </a:r>
            <a:r>
              <a:rPr lang="en-US" sz="1700" dirty="0">
                <a:solidFill>
                  <a:srgbClr val="000000"/>
                </a:solidFill>
              </a:rPr>
              <a:t> </a:t>
            </a:r>
            <a:r>
              <a:rPr lang="en-US" sz="1700" dirty="0" err="1">
                <a:solidFill>
                  <a:srgbClr val="000000"/>
                </a:solidFill>
              </a:rPr>
              <a:t>моделей</a:t>
            </a:r>
            <a:r>
              <a:rPr lang="en-US" sz="1700" dirty="0">
                <a:solidFill>
                  <a:srgbClr val="000000"/>
                </a:solidFill>
              </a:rPr>
              <a:t> </a:t>
            </a:r>
            <a:r>
              <a:rPr lang="en-US" sz="1700" dirty="0" err="1">
                <a:solidFill>
                  <a:srgbClr val="000000"/>
                </a:solidFill>
              </a:rPr>
              <a:t>на</a:t>
            </a:r>
            <a:r>
              <a:rPr lang="en-US" sz="1700" dirty="0">
                <a:solidFill>
                  <a:srgbClr val="000000"/>
                </a:solidFill>
              </a:rPr>
              <a:t> </a:t>
            </a:r>
            <a:r>
              <a:rPr lang="en-US" sz="1700" dirty="0" err="1">
                <a:solidFill>
                  <a:srgbClr val="000000"/>
                </a:solidFill>
              </a:rPr>
              <a:t>основании</a:t>
            </a:r>
            <a:r>
              <a:rPr lang="en-US" sz="1700" dirty="0">
                <a:solidFill>
                  <a:srgbClr val="000000"/>
                </a:solidFill>
              </a:rPr>
              <a:t> </a:t>
            </a:r>
            <a:r>
              <a:rPr lang="en-US" sz="1700" dirty="0" err="1">
                <a:solidFill>
                  <a:srgbClr val="000000"/>
                </a:solidFill>
              </a:rPr>
              <a:t>общности</a:t>
            </a:r>
            <a:r>
              <a:rPr lang="en-US" sz="1700" dirty="0">
                <a:solidFill>
                  <a:srgbClr val="000000"/>
                </a:solidFill>
              </a:rPr>
              <a:t> </a:t>
            </a:r>
            <a:r>
              <a:rPr lang="en-US" sz="1700" dirty="0" err="1">
                <a:solidFill>
                  <a:srgbClr val="000000"/>
                </a:solidFill>
              </a:rPr>
              <a:t>тематики</a:t>
            </a:r>
            <a:r>
              <a:rPr lang="en-US" sz="1700" dirty="0">
                <a:solidFill>
                  <a:srgbClr val="000000"/>
                </a:solidFill>
              </a:rPr>
              <a:t> и </a:t>
            </a:r>
            <a:r>
              <a:rPr lang="en-US" sz="1700" dirty="0" err="1">
                <a:solidFill>
                  <a:srgbClr val="000000"/>
                </a:solidFill>
              </a:rPr>
              <a:t>используемой</a:t>
            </a:r>
            <a:r>
              <a:rPr lang="en-US" sz="1700" dirty="0">
                <a:solidFill>
                  <a:srgbClr val="000000"/>
                </a:solidFill>
              </a:rPr>
              <a:t> </a:t>
            </a:r>
            <a:r>
              <a:rPr lang="en-US" sz="1700" dirty="0" err="1">
                <a:solidFill>
                  <a:srgbClr val="000000"/>
                </a:solidFill>
              </a:rPr>
              <a:t>лексики</a:t>
            </a:r>
            <a:r>
              <a:rPr lang="en-US" sz="1700" dirty="0">
                <a:solidFill>
                  <a:srgbClr val="000000"/>
                </a:solidFill>
              </a:rPr>
              <a:t>.</a:t>
            </a:r>
            <a:endParaRPr sz="1700" dirty="0">
              <a:solidFill>
                <a:srgbClr val="000000"/>
              </a:solidFill>
            </a:endParaRPr>
          </a:p>
          <a:p>
            <a:pPr marL="457200" lvl="0" indent="-3365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AutoNum type="arabicPeriod"/>
            </a:pPr>
            <a:r>
              <a:rPr lang="en-US" sz="1700" dirty="0" err="1">
                <a:solidFill>
                  <a:srgbClr val="000000"/>
                </a:solidFill>
              </a:rPr>
              <a:t>Выявить</a:t>
            </a:r>
            <a:r>
              <a:rPr lang="en-US" sz="1700" dirty="0">
                <a:solidFill>
                  <a:srgbClr val="000000"/>
                </a:solidFill>
              </a:rPr>
              <a:t> </a:t>
            </a:r>
            <a:r>
              <a:rPr lang="en-US" sz="1700" dirty="0" err="1">
                <a:solidFill>
                  <a:srgbClr val="000000"/>
                </a:solidFill>
              </a:rPr>
              <a:t>особенности</a:t>
            </a:r>
            <a:r>
              <a:rPr lang="en-US" sz="1700" dirty="0">
                <a:solidFill>
                  <a:srgbClr val="000000"/>
                </a:solidFill>
              </a:rPr>
              <a:t> </a:t>
            </a:r>
            <a:r>
              <a:rPr lang="en-US" sz="1700" dirty="0" err="1">
                <a:solidFill>
                  <a:srgbClr val="000000"/>
                </a:solidFill>
              </a:rPr>
              <a:t>коммуникации</a:t>
            </a:r>
            <a:r>
              <a:rPr lang="en-US" sz="1700" dirty="0">
                <a:solidFill>
                  <a:srgbClr val="000000"/>
                </a:solidFill>
              </a:rPr>
              <a:t> </a:t>
            </a:r>
            <a:r>
              <a:rPr lang="en-US" sz="1700" dirty="0" err="1">
                <a:solidFill>
                  <a:srgbClr val="000000"/>
                </a:solidFill>
              </a:rPr>
              <a:t>различных</a:t>
            </a:r>
            <a:r>
              <a:rPr lang="en-US" sz="1700" dirty="0">
                <a:solidFill>
                  <a:srgbClr val="000000"/>
                </a:solidFill>
              </a:rPr>
              <a:t> </a:t>
            </a:r>
            <a:r>
              <a:rPr lang="en-US" sz="1700" dirty="0" err="1">
                <a:solidFill>
                  <a:srgbClr val="000000"/>
                </a:solidFill>
              </a:rPr>
              <a:t>социальных</a:t>
            </a:r>
            <a:r>
              <a:rPr lang="en-US" sz="1700" dirty="0">
                <a:solidFill>
                  <a:srgbClr val="000000"/>
                </a:solidFill>
              </a:rPr>
              <a:t> </a:t>
            </a:r>
            <a:r>
              <a:rPr lang="en-US" sz="1700" dirty="0" err="1">
                <a:solidFill>
                  <a:srgbClr val="000000"/>
                </a:solidFill>
              </a:rPr>
              <a:t>групп</a:t>
            </a:r>
            <a:r>
              <a:rPr lang="en-US" sz="1700" dirty="0">
                <a:solidFill>
                  <a:srgbClr val="000000"/>
                </a:solidFill>
              </a:rPr>
              <a:t> и </a:t>
            </a:r>
            <a:r>
              <a:rPr lang="en-US" sz="1700" dirty="0" err="1">
                <a:solidFill>
                  <a:srgbClr val="000000"/>
                </a:solidFill>
              </a:rPr>
              <a:t>общностей</a:t>
            </a:r>
            <a:r>
              <a:rPr lang="en-US" sz="1700" dirty="0">
                <a:solidFill>
                  <a:srgbClr val="000000"/>
                </a:solidFill>
              </a:rPr>
              <a:t>, </a:t>
            </a:r>
            <a:r>
              <a:rPr lang="en-US" sz="1700" dirty="0" err="1">
                <a:solidFill>
                  <a:srgbClr val="000000"/>
                </a:solidFill>
              </a:rPr>
              <a:t>отраженных</a:t>
            </a:r>
            <a:r>
              <a:rPr lang="en-US" sz="1700" dirty="0">
                <a:solidFill>
                  <a:srgbClr val="000000"/>
                </a:solidFill>
              </a:rPr>
              <a:t> в </a:t>
            </a:r>
            <a:r>
              <a:rPr lang="en-US" sz="1700" dirty="0" err="1">
                <a:solidFill>
                  <a:srgbClr val="000000"/>
                </a:solidFill>
              </a:rPr>
              <a:t>почтовых</a:t>
            </a:r>
            <a:r>
              <a:rPr lang="en-US" sz="1700" dirty="0">
                <a:solidFill>
                  <a:srgbClr val="000000"/>
                </a:solidFill>
              </a:rPr>
              <a:t> </a:t>
            </a:r>
            <a:r>
              <a:rPr lang="en-US" sz="1700" dirty="0" err="1">
                <a:solidFill>
                  <a:srgbClr val="000000"/>
                </a:solidFill>
              </a:rPr>
              <a:t>открытках</a:t>
            </a:r>
            <a:r>
              <a:rPr lang="en-US" sz="1700" dirty="0">
                <a:solidFill>
                  <a:srgbClr val="000000"/>
                </a:solidFill>
              </a:rPr>
              <a:t>.</a:t>
            </a:r>
            <a:endParaRPr sz="1700" dirty="0">
              <a:solidFill>
                <a:srgbClr val="000000"/>
              </a:solidFill>
            </a:endParaRPr>
          </a:p>
          <a:p>
            <a:pPr marL="457200" lvl="0" indent="-3365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AutoNum type="arabicPeriod"/>
            </a:pPr>
            <a:r>
              <a:rPr lang="en-US" sz="1700" dirty="0" err="1">
                <a:solidFill>
                  <a:srgbClr val="000000"/>
                </a:solidFill>
              </a:rPr>
              <a:t>Выявить</a:t>
            </a:r>
            <a:r>
              <a:rPr lang="en-US" sz="1700" dirty="0">
                <a:solidFill>
                  <a:srgbClr val="000000"/>
                </a:solidFill>
              </a:rPr>
              <a:t> </a:t>
            </a:r>
            <a:r>
              <a:rPr lang="en-US" sz="1700" dirty="0" err="1">
                <a:solidFill>
                  <a:srgbClr val="000000"/>
                </a:solidFill>
              </a:rPr>
              <a:t>взаимосвязь</a:t>
            </a:r>
            <a:r>
              <a:rPr lang="en-US" sz="1700" dirty="0">
                <a:solidFill>
                  <a:srgbClr val="000000"/>
                </a:solidFill>
              </a:rPr>
              <a:t> </a:t>
            </a:r>
            <a:r>
              <a:rPr lang="en-US" sz="1700" dirty="0" err="1">
                <a:solidFill>
                  <a:srgbClr val="000000"/>
                </a:solidFill>
              </a:rPr>
              <a:t>развития</a:t>
            </a:r>
            <a:r>
              <a:rPr lang="en-US" sz="1700" dirty="0">
                <a:solidFill>
                  <a:srgbClr val="000000"/>
                </a:solidFill>
              </a:rPr>
              <a:t> </a:t>
            </a:r>
            <a:r>
              <a:rPr lang="en-US" sz="1700" dirty="0" err="1">
                <a:solidFill>
                  <a:srgbClr val="000000"/>
                </a:solidFill>
              </a:rPr>
              <a:t>транспортной</a:t>
            </a:r>
            <a:r>
              <a:rPr lang="en-US" sz="1700" dirty="0">
                <a:solidFill>
                  <a:srgbClr val="000000"/>
                </a:solidFill>
              </a:rPr>
              <a:t> </a:t>
            </a:r>
            <a:r>
              <a:rPr lang="en-US" sz="1700" dirty="0" err="1">
                <a:solidFill>
                  <a:srgbClr val="000000"/>
                </a:solidFill>
              </a:rPr>
              <a:t>системы</a:t>
            </a:r>
            <a:r>
              <a:rPr lang="en-US" sz="1700" dirty="0">
                <a:solidFill>
                  <a:srgbClr val="000000"/>
                </a:solidFill>
              </a:rPr>
              <a:t> </a:t>
            </a:r>
            <a:r>
              <a:rPr lang="en-US" sz="1700" dirty="0" err="1">
                <a:solidFill>
                  <a:srgbClr val="000000"/>
                </a:solidFill>
              </a:rPr>
              <a:t>России</a:t>
            </a:r>
            <a:r>
              <a:rPr lang="en-US" sz="1700" dirty="0">
                <a:solidFill>
                  <a:srgbClr val="000000"/>
                </a:solidFill>
              </a:rPr>
              <a:t> и </a:t>
            </a:r>
            <a:r>
              <a:rPr lang="en-US" sz="1700" dirty="0" err="1">
                <a:solidFill>
                  <a:srgbClr val="000000"/>
                </a:solidFill>
              </a:rPr>
              <a:t>почтовый</a:t>
            </a:r>
            <a:r>
              <a:rPr lang="en-US" sz="1700" dirty="0">
                <a:solidFill>
                  <a:srgbClr val="000000"/>
                </a:solidFill>
              </a:rPr>
              <a:t> </a:t>
            </a:r>
            <a:r>
              <a:rPr lang="en-US" sz="1700" dirty="0" err="1">
                <a:solidFill>
                  <a:srgbClr val="000000"/>
                </a:solidFill>
              </a:rPr>
              <a:t>коммуникации</a:t>
            </a:r>
            <a:r>
              <a:rPr lang="en-US" sz="1700" dirty="0">
                <a:solidFill>
                  <a:srgbClr val="000000"/>
                </a:solidFill>
              </a:rPr>
              <a:t>.</a:t>
            </a:r>
            <a:endParaRPr sz="1700" dirty="0">
              <a:solidFill>
                <a:srgbClr val="000000"/>
              </a:solidFill>
            </a:endParaRPr>
          </a:p>
        </p:txBody>
      </p:sp>
      <p:sp>
        <p:nvSpPr>
          <p:cNvPr id="205" name="Google Shape;205;p3"/>
          <p:cNvSpPr txBox="1">
            <a:spLocks noGrp="1"/>
          </p:cNvSpPr>
          <p:nvPr>
            <p:ph type="title"/>
          </p:nvPr>
        </p:nvSpPr>
        <p:spPr>
          <a:xfrm>
            <a:off x="6210223" y="1447800"/>
            <a:ext cx="5315100" cy="7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/>
              <a:t>Задачи:</a:t>
            </a:r>
            <a:endParaRPr/>
          </a:p>
        </p:txBody>
      </p:sp>
      <p:sp>
        <p:nvSpPr>
          <p:cNvPr id="206" name="Google Shape;206;p3"/>
          <p:cNvSpPr txBox="1">
            <a:spLocks noGrp="1"/>
          </p:cNvSpPr>
          <p:nvPr>
            <p:ph type="body" idx="3"/>
          </p:nvPr>
        </p:nvSpPr>
        <p:spPr>
          <a:xfrm>
            <a:off x="342075" y="4616000"/>
            <a:ext cx="5315100" cy="180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Autofit/>
          </a:bodyPr>
          <a:lstStyle/>
          <a:p>
            <a:pPr marL="0" lvl="0" indent="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4"/>
          <p:cNvSpPr txBox="1">
            <a:spLocks noGrp="1"/>
          </p:cNvSpPr>
          <p:nvPr>
            <p:ph type="body" idx="1"/>
          </p:nvPr>
        </p:nvSpPr>
        <p:spPr>
          <a:xfrm>
            <a:off x="1143689" y="540904"/>
            <a:ext cx="1901700" cy="4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lang="en-US" sz="1500">
                <a:solidFill>
                  <a:srgbClr val="0E2D69"/>
                </a:solidFill>
              </a:rPr>
              <a:t>Конкурс НУГ 2023</a:t>
            </a:r>
            <a:endParaRPr/>
          </a:p>
        </p:txBody>
      </p:sp>
      <p:sp>
        <p:nvSpPr>
          <p:cNvPr id="214" name="Google Shape;214;p4"/>
          <p:cNvSpPr txBox="1">
            <a:spLocks noGrp="1"/>
          </p:cNvSpPr>
          <p:nvPr>
            <p:ph type="title"/>
          </p:nvPr>
        </p:nvSpPr>
        <p:spPr>
          <a:xfrm>
            <a:off x="567000" y="1083811"/>
            <a:ext cx="11058000" cy="7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3600"/>
              <a:t>Гипотезы</a:t>
            </a:r>
            <a:endParaRPr sz="3600"/>
          </a:p>
        </p:txBody>
      </p:sp>
      <p:sp>
        <p:nvSpPr>
          <p:cNvPr id="215" name="Google Shape;215;p4"/>
          <p:cNvSpPr txBox="1">
            <a:spLocks noGrp="1"/>
          </p:cNvSpPr>
          <p:nvPr>
            <p:ph type="body" idx="3"/>
          </p:nvPr>
        </p:nvSpPr>
        <p:spPr>
          <a:xfrm>
            <a:off x="265800" y="1608065"/>
            <a:ext cx="11593120" cy="4201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300"/>
              <a:buFont typeface="Arial"/>
              <a:buAutoNum type="arabicPeriod"/>
            </a:pP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Почтовая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открытка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–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комплексный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источник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информации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о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состоянии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языка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и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коммуникации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в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определенный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период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развития</a:t>
            </a:r>
            <a:r>
              <a:rPr lang="ru-RU" sz="1600" dirty="0">
                <a:solidFill>
                  <a:srgbClr val="000000"/>
                </a:solidFill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что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позволяет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отслеживать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языковую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динамику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а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также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социальные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процессы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и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изменения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в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структуре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общества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выражающиеся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в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практиках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межличностной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коммуникации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6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300"/>
              <a:buFont typeface="Arial"/>
              <a:buAutoNum type="arabicPeriod"/>
            </a:pP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Речевые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жанры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в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русскоязычной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коммуникации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характеризуются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динамикой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на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материале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почтовой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переписки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19-21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века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возможно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проследить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изменение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речевых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жанров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пожелания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приветствия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прощания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и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др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6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300"/>
              <a:buFont typeface="Arial"/>
              <a:buAutoNum type="arabicPeriod"/>
            </a:pP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Изменение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экстралингвистических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условий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историческое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развития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бытовой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и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социальной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сферы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мотивирует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лексические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изменения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в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частности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в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семантических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полях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«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быт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», «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взаимоотношения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», а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также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в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тематике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коммуникации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в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рамках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дихотомии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“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личное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/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общественное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”.</a:t>
            </a:r>
            <a:endParaRPr sz="16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300"/>
              <a:buFont typeface="Arial"/>
              <a:buAutoNum type="arabicPeriod"/>
            </a:pP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Изменение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ценностных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установок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в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процессе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исторического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развития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мотивирует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динамические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процессы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в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области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оценочной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лексики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архаизацию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неологизацию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изменение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частотности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употребления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определенных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групп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оценочной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лексики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6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300"/>
              <a:buFont typeface="Arial"/>
              <a:buAutoNum type="arabicPeriod"/>
            </a:pP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Развитие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иных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форм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коммуникации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на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расстоянии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транспортной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системы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и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изменение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социальных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условий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трансформирует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практики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отправки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почтовых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открыток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переводя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их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из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средств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повседневного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общения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в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разряд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“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символического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”.</a:t>
            </a:r>
            <a:endParaRPr sz="16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300"/>
              <a:buFont typeface="Arial"/>
              <a:buAutoNum type="arabicPeriod"/>
            </a:pP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Почтовая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коммуникация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отдельных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социальных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групп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и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общностей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может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заметно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отличаться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как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по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своей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форме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и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тематике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так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и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интенсивности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на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примере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почтовых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открыток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предполагается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проследить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отличия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в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коммуникации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студентов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военных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и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курортников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800" b="1" i="0" u="none" strike="noStrike" cap="none" dirty="0">
              <a:solidFill>
                <a:srgbClr val="0E2D6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26035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300"/>
              <a:buFont typeface="Arial"/>
              <a:buNone/>
            </a:pPr>
            <a:endParaRPr sz="105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en-US" sz="1800" b="1" dirty="0"/>
              <a:t> </a:t>
            </a:r>
            <a:endParaRPr sz="1800" dirty="0"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endParaRPr sz="1600" dirty="0"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endParaRPr sz="1200" dirty="0"/>
          </a:p>
        </p:txBody>
      </p:sp>
      <p:sp>
        <p:nvSpPr>
          <p:cNvPr id="216" name="Google Shape;216;p4"/>
          <p:cNvSpPr/>
          <p:nvPr/>
        </p:nvSpPr>
        <p:spPr>
          <a:xfrm>
            <a:off x="5900925" y="356625"/>
            <a:ext cx="472500" cy="7770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Google Shape;217;p4"/>
          <p:cNvSpPr txBox="1"/>
          <p:nvPr/>
        </p:nvSpPr>
        <p:spPr>
          <a:xfrm>
            <a:off x="3287725" y="432450"/>
            <a:ext cx="6984900" cy="6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Динамика коммуникативных практик в почтовой переписке (на материале корпуса «Пишу тебе»)</a:t>
            </a:r>
            <a:endParaRPr sz="17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6"/>
          <p:cNvSpPr txBox="1">
            <a:spLocks noGrp="1"/>
          </p:cNvSpPr>
          <p:nvPr>
            <p:ph type="body" idx="1"/>
          </p:nvPr>
        </p:nvSpPr>
        <p:spPr>
          <a:xfrm>
            <a:off x="1143689" y="540904"/>
            <a:ext cx="1901700" cy="4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lang="en-US" sz="1500">
                <a:solidFill>
                  <a:srgbClr val="0E2D69"/>
                </a:solidFill>
              </a:rPr>
              <a:t>Конкурс НУГ 2023</a:t>
            </a:r>
            <a:endParaRPr/>
          </a:p>
        </p:txBody>
      </p:sp>
      <p:sp>
        <p:nvSpPr>
          <p:cNvPr id="234" name="Google Shape;234;p6"/>
          <p:cNvSpPr txBox="1">
            <a:spLocks noGrp="1"/>
          </p:cNvSpPr>
          <p:nvPr>
            <p:ph type="title"/>
          </p:nvPr>
        </p:nvSpPr>
        <p:spPr>
          <a:xfrm>
            <a:off x="566997" y="1295390"/>
            <a:ext cx="11058000" cy="7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/>
              <a:t>Организация исследования</a:t>
            </a:r>
            <a:endParaRPr/>
          </a:p>
        </p:txBody>
      </p:sp>
      <p:sp>
        <p:nvSpPr>
          <p:cNvPr id="235" name="Google Shape;235;p6"/>
          <p:cNvSpPr txBox="1">
            <a:spLocks noGrp="1"/>
          </p:cNvSpPr>
          <p:nvPr>
            <p:ph type="body" idx="3"/>
          </p:nvPr>
        </p:nvSpPr>
        <p:spPr>
          <a:xfrm>
            <a:off x="324091" y="1850124"/>
            <a:ext cx="11551059" cy="48631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en-US" sz="2000" b="1" dirty="0" err="1"/>
              <a:t>Лингвистическое</a:t>
            </a:r>
            <a:r>
              <a:rPr lang="en-US" sz="2000" b="1" dirty="0"/>
              <a:t> </a:t>
            </a:r>
            <a:r>
              <a:rPr lang="en-US" sz="2000" b="1" dirty="0" err="1"/>
              <a:t>направление</a:t>
            </a:r>
            <a:r>
              <a:rPr lang="en-US" sz="2000" b="1" dirty="0"/>
              <a:t> </a:t>
            </a:r>
            <a:r>
              <a:rPr lang="en-US" sz="2000" b="1" dirty="0" err="1"/>
              <a:t>исследований</a:t>
            </a:r>
            <a:r>
              <a:rPr lang="en-US" sz="2000" b="1" dirty="0"/>
              <a:t>:</a:t>
            </a:r>
            <a:endParaRPr sz="2000" b="1" dirty="0"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en-US" sz="2000" i="1" dirty="0"/>
              <a:t>Куликова В.А. </a:t>
            </a:r>
            <a:r>
              <a:rPr lang="en-US" sz="2000" dirty="0"/>
              <a:t>- </a:t>
            </a:r>
            <a:r>
              <a:rPr lang="en-US" sz="2000" dirty="0" err="1"/>
              <a:t>общее</a:t>
            </a:r>
            <a:r>
              <a:rPr lang="en-US" sz="2000" dirty="0"/>
              <a:t> </a:t>
            </a:r>
            <a:r>
              <a:rPr lang="en-US" sz="2000" dirty="0" err="1"/>
              <a:t>организационное</a:t>
            </a:r>
            <a:r>
              <a:rPr lang="en-US" sz="2000" dirty="0"/>
              <a:t> </a:t>
            </a:r>
            <a:r>
              <a:rPr lang="en-US" sz="2000" dirty="0" err="1"/>
              <a:t>руководство</a:t>
            </a:r>
            <a:r>
              <a:rPr lang="en-US" sz="2000" dirty="0"/>
              <a:t>; </a:t>
            </a:r>
            <a:r>
              <a:rPr lang="en-US" sz="2000" dirty="0" err="1"/>
              <a:t>курирование</a:t>
            </a:r>
            <a:r>
              <a:rPr lang="en-US" sz="2000" dirty="0"/>
              <a:t> </a:t>
            </a:r>
            <a:r>
              <a:rPr lang="en-US" sz="2000" dirty="0" err="1"/>
              <a:t>лингвистического</a:t>
            </a:r>
            <a:r>
              <a:rPr lang="en-US" sz="2000" dirty="0"/>
              <a:t> </a:t>
            </a:r>
            <a:r>
              <a:rPr lang="en-US" sz="2000" dirty="0" err="1"/>
              <a:t>направления</a:t>
            </a:r>
            <a:r>
              <a:rPr lang="en-US" sz="2000" dirty="0"/>
              <a:t> </a:t>
            </a:r>
            <a:r>
              <a:rPr lang="en-US" sz="2000" dirty="0" err="1"/>
              <a:t>исследования</a:t>
            </a:r>
            <a:r>
              <a:rPr lang="en-US" sz="2000" dirty="0"/>
              <a:t>; </a:t>
            </a:r>
            <a:r>
              <a:rPr lang="en-US" sz="2000" dirty="0" err="1"/>
              <a:t>корпусный</a:t>
            </a:r>
            <a:r>
              <a:rPr lang="en-US" sz="2000" dirty="0"/>
              <a:t> </a:t>
            </a:r>
            <a:r>
              <a:rPr lang="en-US" sz="2000" dirty="0" err="1"/>
              <a:t>анализ</a:t>
            </a:r>
            <a:r>
              <a:rPr lang="en-US" sz="2000" dirty="0"/>
              <a:t> </a:t>
            </a:r>
            <a:r>
              <a:rPr lang="en-US" sz="2000" dirty="0" err="1"/>
              <a:t>семантических</a:t>
            </a:r>
            <a:r>
              <a:rPr lang="en-US" sz="2000" dirty="0"/>
              <a:t> </a:t>
            </a:r>
            <a:r>
              <a:rPr lang="en-US" sz="2000" dirty="0" err="1"/>
              <a:t>полей</a:t>
            </a:r>
            <a:r>
              <a:rPr lang="en-US" sz="2000" dirty="0"/>
              <a:t>, </a:t>
            </a:r>
            <a:r>
              <a:rPr lang="en-US" sz="2000" dirty="0" err="1"/>
              <a:t>оценочной</a:t>
            </a:r>
            <a:r>
              <a:rPr lang="en-US" sz="2000" dirty="0"/>
              <a:t> </a:t>
            </a:r>
            <a:r>
              <a:rPr lang="en-US" sz="2000" dirty="0" err="1"/>
              <a:t>лексики</a:t>
            </a:r>
            <a:r>
              <a:rPr lang="en-US" sz="2000" dirty="0"/>
              <a:t>.</a:t>
            </a:r>
            <a:endParaRPr sz="2000" dirty="0"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en-US" sz="2000" i="1" dirty="0" err="1"/>
              <a:t>Айсина</a:t>
            </a:r>
            <a:r>
              <a:rPr lang="en-US" sz="2000" i="1" dirty="0"/>
              <a:t> А., </a:t>
            </a:r>
            <a:r>
              <a:rPr lang="en-US" sz="2000" i="1" dirty="0" err="1"/>
              <a:t>Доможирова</a:t>
            </a:r>
            <a:r>
              <a:rPr lang="en-US" sz="2000" i="1" dirty="0"/>
              <a:t> П.</a:t>
            </a:r>
            <a:r>
              <a:rPr lang="en-US" sz="2000" dirty="0"/>
              <a:t> - </a:t>
            </a:r>
            <a:r>
              <a:rPr lang="en-US" sz="2000" dirty="0" err="1"/>
              <a:t>анализ</a:t>
            </a:r>
            <a:r>
              <a:rPr lang="en-US" sz="2000" dirty="0"/>
              <a:t> </a:t>
            </a:r>
            <a:r>
              <a:rPr lang="en-US" sz="2000" dirty="0" err="1"/>
              <a:t>динамики</a:t>
            </a:r>
            <a:r>
              <a:rPr lang="en-US" sz="2000" dirty="0"/>
              <a:t> в </a:t>
            </a:r>
            <a:r>
              <a:rPr lang="en-US" sz="2000" dirty="0" err="1"/>
              <a:t>области</a:t>
            </a:r>
            <a:r>
              <a:rPr lang="en-US" sz="2000" dirty="0"/>
              <a:t> </a:t>
            </a:r>
            <a:r>
              <a:rPr lang="en-US" sz="2000" dirty="0" err="1"/>
              <a:t>лексики</a:t>
            </a:r>
            <a:r>
              <a:rPr lang="en-US" sz="2000" dirty="0"/>
              <a:t> с </a:t>
            </a:r>
            <a:r>
              <a:rPr lang="en-US" sz="2000" dirty="0" err="1"/>
              <a:t>помощью</a:t>
            </a:r>
            <a:r>
              <a:rPr lang="en-US" sz="2000" dirty="0"/>
              <a:t> </a:t>
            </a:r>
            <a:r>
              <a:rPr lang="en-US" sz="2000" dirty="0" err="1"/>
              <a:t>корпусной</a:t>
            </a:r>
            <a:r>
              <a:rPr lang="en-US" sz="2000" dirty="0"/>
              <a:t> </a:t>
            </a:r>
            <a:r>
              <a:rPr lang="en-US" sz="2000" dirty="0" err="1"/>
              <a:t>аналитики</a:t>
            </a:r>
            <a:r>
              <a:rPr lang="en-US" sz="2000" dirty="0"/>
              <a:t> (</a:t>
            </a:r>
            <a:r>
              <a:rPr lang="en-US" sz="2000" dirty="0" err="1"/>
              <a:t>корпусный</a:t>
            </a:r>
            <a:r>
              <a:rPr lang="en-US" sz="2000" dirty="0"/>
              <a:t> </a:t>
            </a:r>
            <a:r>
              <a:rPr lang="en-US" sz="2000" dirty="0" err="1"/>
              <a:t>менеджер</a:t>
            </a:r>
            <a:r>
              <a:rPr lang="en-US" sz="2000" dirty="0"/>
              <a:t> </a:t>
            </a:r>
            <a:r>
              <a:rPr lang="en-US" sz="2000" dirty="0" err="1"/>
              <a:t>AntConc</a:t>
            </a:r>
            <a:r>
              <a:rPr lang="en-US" sz="2000" dirty="0"/>
              <a:t>): </a:t>
            </a:r>
            <a:r>
              <a:rPr lang="en-US" sz="2000" dirty="0" err="1"/>
              <a:t>анализ</a:t>
            </a:r>
            <a:r>
              <a:rPr lang="en-US" sz="2000" dirty="0"/>
              <a:t> </a:t>
            </a:r>
            <a:r>
              <a:rPr lang="en-US" sz="2000" dirty="0" err="1"/>
              <a:t>частотности</a:t>
            </a:r>
            <a:r>
              <a:rPr lang="en-US" sz="2000" dirty="0"/>
              <a:t> </a:t>
            </a:r>
            <a:r>
              <a:rPr lang="en-US" sz="2000" dirty="0" err="1"/>
              <a:t>групп</a:t>
            </a:r>
            <a:r>
              <a:rPr lang="en-US" sz="2000" dirty="0"/>
              <a:t> </a:t>
            </a:r>
            <a:r>
              <a:rPr lang="en-US" sz="2000" dirty="0" err="1"/>
              <a:t>лексики</a:t>
            </a:r>
            <a:r>
              <a:rPr lang="en-US" sz="2000" dirty="0"/>
              <a:t> в </a:t>
            </a:r>
            <a:r>
              <a:rPr lang="en-US" sz="2000" dirty="0" err="1"/>
              <a:t>разные</a:t>
            </a:r>
            <a:r>
              <a:rPr lang="en-US" sz="2000" dirty="0"/>
              <a:t> </a:t>
            </a:r>
            <a:r>
              <a:rPr lang="en-US" sz="2000" dirty="0" err="1"/>
              <a:t>исторические</a:t>
            </a:r>
            <a:r>
              <a:rPr lang="en-US" sz="2000" dirty="0"/>
              <a:t> </a:t>
            </a:r>
            <a:r>
              <a:rPr lang="en-US" sz="2000" dirty="0" err="1"/>
              <a:t>периоды</a:t>
            </a:r>
            <a:r>
              <a:rPr lang="en-US" sz="2000" dirty="0"/>
              <a:t>, </a:t>
            </a:r>
            <a:r>
              <a:rPr lang="en-US" sz="2000" dirty="0" err="1"/>
              <a:t>выявление</a:t>
            </a:r>
            <a:r>
              <a:rPr lang="en-US" sz="2000" dirty="0"/>
              <a:t> </a:t>
            </a:r>
            <a:r>
              <a:rPr lang="en-US" sz="2000" dirty="0" err="1"/>
              <a:t>архаизации</a:t>
            </a:r>
            <a:r>
              <a:rPr lang="en-US" sz="2000" dirty="0"/>
              <a:t> и </a:t>
            </a:r>
            <a:r>
              <a:rPr lang="en-US" sz="2000" dirty="0" err="1"/>
              <a:t>неологизация</a:t>
            </a:r>
            <a:r>
              <a:rPr lang="en-US" sz="2000" dirty="0"/>
              <a:t> </a:t>
            </a:r>
            <a:r>
              <a:rPr lang="en-US" sz="2000" dirty="0" err="1"/>
              <a:t>лексем</a:t>
            </a:r>
            <a:r>
              <a:rPr lang="en-US" sz="2000" dirty="0"/>
              <a:t>, </a:t>
            </a:r>
            <a:r>
              <a:rPr lang="en-US" sz="2000" dirty="0" err="1"/>
              <a:t>анализ</a:t>
            </a:r>
            <a:r>
              <a:rPr lang="en-US" sz="2000" dirty="0"/>
              <a:t> </a:t>
            </a:r>
            <a:r>
              <a:rPr lang="en-US" sz="2000" dirty="0" err="1"/>
              <a:t>коллокаций</a:t>
            </a:r>
            <a:r>
              <a:rPr lang="en-US" sz="2000" dirty="0"/>
              <a:t>, </a:t>
            </a:r>
            <a:r>
              <a:rPr lang="en-US" sz="2000" dirty="0" err="1"/>
              <a:t>выявление</a:t>
            </a:r>
            <a:r>
              <a:rPr lang="en-US" sz="2000" dirty="0"/>
              <a:t> </a:t>
            </a:r>
            <a:r>
              <a:rPr lang="en-US" sz="2000" dirty="0" err="1"/>
              <a:t>семантических</a:t>
            </a:r>
            <a:r>
              <a:rPr lang="en-US" sz="2000" dirty="0"/>
              <a:t> </a:t>
            </a:r>
            <a:r>
              <a:rPr lang="en-US" sz="2000" dirty="0" err="1"/>
              <a:t>сдвигов</a:t>
            </a:r>
            <a:r>
              <a:rPr lang="en-US" sz="2000" dirty="0"/>
              <a:t>.</a:t>
            </a:r>
            <a:endParaRPr sz="2000" dirty="0"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en-US" sz="2000" i="1" dirty="0" err="1"/>
              <a:t>Карнаухов</a:t>
            </a:r>
            <a:r>
              <a:rPr lang="en-US" sz="2000" i="1" dirty="0"/>
              <a:t> А. </a:t>
            </a:r>
            <a:r>
              <a:rPr lang="en-US" sz="2000" dirty="0"/>
              <a:t>- </a:t>
            </a:r>
            <a:r>
              <a:rPr lang="en-US" sz="2000" dirty="0" err="1"/>
              <a:t>корпусный</a:t>
            </a:r>
            <a:r>
              <a:rPr lang="en-US" sz="2000" dirty="0"/>
              <a:t> </a:t>
            </a:r>
            <a:r>
              <a:rPr lang="en-US" sz="2000" dirty="0" err="1"/>
              <a:t>анализ</a:t>
            </a:r>
            <a:r>
              <a:rPr lang="en-US" sz="2000" dirty="0"/>
              <a:t> </a:t>
            </a:r>
            <a:r>
              <a:rPr lang="en-US" sz="2000" dirty="0" err="1"/>
              <a:t>динамики</a:t>
            </a:r>
            <a:r>
              <a:rPr lang="en-US" sz="2000" dirty="0"/>
              <a:t> </a:t>
            </a:r>
            <a:r>
              <a:rPr lang="en-US" sz="2000" dirty="0" err="1"/>
              <a:t>речевого</a:t>
            </a:r>
            <a:r>
              <a:rPr lang="en-US" sz="2000" dirty="0"/>
              <a:t> </a:t>
            </a:r>
            <a:r>
              <a:rPr lang="en-US" sz="2000" dirty="0" err="1"/>
              <a:t>жанра</a:t>
            </a:r>
            <a:r>
              <a:rPr lang="en-US" sz="2000" dirty="0"/>
              <a:t> </a:t>
            </a:r>
            <a:r>
              <a:rPr lang="en-US" sz="2000" dirty="0" err="1"/>
              <a:t>поздравления</a:t>
            </a:r>
            <a:r>
              <a:rPr lang="en-US" sz="2000" dirty="0"/>
              <a:t>, </a:t>
            </a:r>
            <a:r>
              <a:rPr lang="en-US" sz="2000" dirty="0" err="1"/>
              <a:t>этикетных</a:t>
            </a:r>
            <a:r>
              <a:rPr lang="en-US" sz="2000" dirty="0"/>
              <a:t> </a:t>
            </a:r>
            <a:r>
              <a:rPr lang="en-US" sz="2000" dirty="0" err="1"/>
              <a:t>формул</a:t>
            </a:r>
            <a:r>
              <a:rPr lang="en-US" sz="2000" dirty="0"/>
              <a:t> </a:t>
            </a:r>
            <a:r>
              <a:rPr lang="en-US" sz="2000" dirty="0" err="1"/>
              <a:t>приветствия</a:t>
            </a:r>
            <a:r>
              <a:rPr lang="en-US" sz="2000" dirty="0"/>
              <a:t>, </a:t>
            </a:r>
            <a:r>
              <a:rPr lang="en-US" sz="2000" dirty="0" err="1"/>
              <a:t>прощания</a:t>
            </a:r>
            <a:r>
              <a:rPr lang="en-US" sz="2000" dirty="0"/>
              <a:t>: </a:t>
            </a:r>
            <a:r>
              <a:rPr lang="en-US" sz="2000" dirty="0" err="1"/>
              <a:t>выявление</a:t>
            </a:r>
            <a:r>
              <a:rPr lang="en-US" sz="2000" dirty="0"/>
              <a:t> </a:t>
            </a:r>
            <a:r>
              <a:rPr lang="en-US" sz="2000" dirty="0" err="1"/>
              <a:t>стандартных</a:t>
            </a:r>
            <a:r>
              <a:rPr lang="en-US" sz="2000" dirty="0"/>
              <a:t> </a:t>
            </a:r>
            <a:r>
              <a:rPr lang="en-US" sz="2000" dirty="0" err="1"/>
              <a:t>лексических</a:t>
            </a:r>
            <a:r>
              <a:rPr lang="en-US" sz="2000" dirty="0"/>
              <a:t> и </a:t>
            </a:r>
            <a:r>
              <a:rPr lang="en-US" sz="2000" dirty="0" err="1"/>
              <a:t>синтаксических</a:t>
            </a:r>
            <a:r>
              <a:rPr lang="en-US" sz="2000" dirty="0"/>
              <a:t> </a:t>
            </a:r>
            <a:r>
              <a:rPr lang="en-US" sz="2000" dirty="0" err="1"/>
              <a:t>единиц</a:t>
            </a:r>
            <a:r>
              <a:rPr lang="en-US" sz="2000" dirty="0"/>
              <a:t>, </a:t>
            </a:r>
            <a:r>
              <a:rPr lang="en-US" sz="2000" dirty="0" err="1"/>
              <a:t>интерпретация</a:t>
            </a:r>
            <a:r>
              <a:rPr lang="en-US" sz="2000" dirty="0"/>
              <a:t> </a:t>
            </a:r>
            <a:r>
              <a:rPr lang="en-US" sz="2000" dirty="0" err="1"/>
              <a:t>взаимосвязи</a:t>
            </a:r>
            <a:r>
              <a:rPr lang="en-US" sz="2000" dirty="0"/>
              <a:t> </a:t>
            </a:r>
            <a:r>
              <a:rPr lang="en-US" sz="2000" dirty="0" err="1"/>
              <a:t>языковых</a:t>
            </a:r>
            <a:r>
              <a:rPr lang="en-US" sz="2000" dirty="0"/>
              <a:t> </a:t>
            </a:r>
            <a:r>
              <a:rPr lang="en-US" sz="2000" dirty="0" err="1"/>
              <a:t>структур</a:t>
            </a:r>
            <a:r>
              <a:rPr lang="en-US" sz="2000" dirty="0"/>
              <a:t> и </a:t>
            </a:r>
            <a:r>
              <a:rPr lang="en-US" sz="2000" dirty="0" err="1"/>
              <a:t>социальных</a:t>
            </a:r>
            <a:r>
              <a:rPr lang="en-US" sz="2000" dirty="0"/>
              <a:t> </a:t>
            </a:r>
            <a:r>
              <a:rPr lang="en-US" sz="2000" dirty="0" err="1"/>
              <a:t>факторов</a:t>
            </a:r>
            <a:r>
              <a:rPr lang="en-US" sz="2000" dirty="0"/>
              <a:t>.</a:t>
            </a:r>
            <a:endParaRPr sz="2000" dirty="0"/>
          </a:p>
          <a:p>
            <a:pPr marL="0" indent="0"/>
            <a:r>
              <a:rPr lang="ru-RU" sz="2000" i="1" dirty="0" err="1"/>
              <a:t>Шкунов</a:t>
            </a:r>
            <a:r>
              <a:rPr lang="ru-RU" sz="2000" i="1" dirty="0"/>
              <a:t> П. </a:t>
            </a:r>
            <a:r>
              <a:rPr lang="ru-RU" sz="2000" dirty="0"/>
              <a:t>- кластеризация открыток в корпусе с помощью различных языковых моделей на основании общности тематики и используемой лексики: поиск алгоритма, сравнение моделей, анализ динамики коммуникативных практик.</a:t>
            </a: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endParaRPr sz="1700" b="1" dirty="0"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endParaRPr dirty="0"/>
          </a:p>
        </p:txBody>
      </p:sp>
      <p:sp>
        <p:nvSpPr>
          <p:cNvPr id="236" name="Google Shape;236;p6"/>
          <p:cNvSpPr/>
          <p:nvPr/>
        </p:nvSpPr>
        <p:spPr>
          <a:xfrm>
            <a:off x="5900925" y="356625"/>
            <a:ext cx="472500" cy="7770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Google Shape;237;p6"/>
          <p:cNvSpPr txBox="1"/>
          <p:nvPr/>
        </p:nvSpPr>
        <p:spPr>
          <a:xfrm>
            <a:off x="3287725" y="432450"/>
            <a:ext cx="6984900" cy="6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Динамика коммуникативных практик в почтовой переписке (на материале корпуса «Пишу тебе»)</a:t>
            </a:r>
            <a:endParaRPr sz="17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7"/>
          <p:cNvSpPr txBox="1">
            <a:spLocks noGrp="1"/>
          </p:cNvSpPr>
          <p:nvPr>
            <p:ph type="body" idx="1"/>
          </p:nvPr>
        </p:nvSpPr>
        <p:spPr>
          <a:xfrm>
            <a:off x="1143689" y="540904"/>
            <a:ext cx="1901700" cy="4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lang="en-US" sz="1500">
                <a:solidFill>
                  <a:srgbClr val="0E2D69"/>
                </a:solidFill>
              </a:rPr>
              <a:t>Конкурс НУГ 2023</a:t>
            </a:r>
            <a:endParaRPr/>
          </a:p>
        </p:txBody>
      </p:sp>
      <p:sp>
        <p:nvSpPr>
          <p:cNvPr id="244" name="Google Shape;244;p7"/>
          <p:cNvSpPr txBox="1">
            <a:spLocks noGrp="1"/>
          </p:cNvSpPr>
          <p:nvPr>
            <p:ph type="title"/>
          </p:nvPr>
        </p:nvSpPr>
        <p:spPr>
          <a:xfrm>
            <a:off x="585897" y="1447790"/>
            <a:ext cx="11058000" cy="7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/>
              <a:t>Организация исследования</a:t>
            </a:r>
            <a:endParaRPr/>
          </a:p>
        </p:txBody>
      </p:sp>
      <p:sp>
        <p:nvSpPr>
          <p:cNvPr id="245" name="Google Shape;245;p7"/>
          <p:cNvSpPr/>
          <p:nvPr/>
        </p:nvSpPr>
        <p:spPr>
          <a:xfrm>
            <a:off x="5900925" y="356625"/>
            <a:ext cx="472500" cy="7770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6" name="Google Shape;246;p7"/>
          <p:cNvSpPr txBox="1"/>
          <p:nvPr/>
        </p:nvSpPr>
        <p:spPr>
          <a:xfrm>
            <a:off x="3287725" y="432450"/>
            <a:ext cx="6984900" cy="6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Динамика коммуникативных практик в почтовой переписке (на материале корпуса «Пишу тебе»)</a:t>
            </a:r>
            <a:endParaRPr sz="17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7" name="Google Shape;247;p7"/>
          <p:cNvSpPr txBox="1">
            <a:spLocks noGrp="1"/>
          </p:cNvSpPr>
          <p:nvPr>
            <p:ph type="body" idx="3"/>
          </p:nvPr>
        </p:nvSpPr>
        <p:spPr>
          <a:xfrm>
            <a:off x="291038" y="1863524"/>
            <a:ext cx="11352859" cy="47883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en-US" sz="1800" b="1" dirty="0" err="1"/>
              <a:t>Социально-историческое</a:t>
            </a:r>
            <a:r>
              <a:rPr lang="en-US" sz="1800" b="1" dirty="0"/>
              <a:t> </a:t>
            </a:r>
            <a:r>
              <a:rPr lang="en-US" sz="1800" b="1" dirty="0" err="1"/>
              <a:t>направление</a:t>
            </a:r>
            <a:r>
              <a:rPr lang="en-US" sz="1800" b="1" dirty="0"/>
              <a:t> </a:t>
            </a:r>
            <a:r>
              <a:rPr lang="en-US" sz="1800" b="1" dirty="0" err="1"/>
              <a:t>исследований</a:t>
            </a:r>
            <a:r>
              <a:rPr lang="en-US" sz="1800" b="1" dirty="0"/>
              <a:t>:</a:t>
            </a:r>
            <a:endParaRPr sz="1800" b="1" dirty="0"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en-US" sz="1800" i="1" dirty="0" err="1"/>
              <a:t>Хусяинов</a:t>
            </a:r>
            <a:r>
              <a:rPr lang="en-US" sz="1800" i="1" dirty="0"/>
              <a:t> Т.М. </a:t>
            </a:r>
            <a:r>
              <a:rPr lang="en-US" sz="1800" dirty="0"/>
              <a:t>- </a:t>
            </a:r>
            <a:r>
              <a:rPr lang="en-US" sz="1800" dirty="0" err="1"/>
              <a:t>курирование</a:t>
            </a:r>
            <a:r>
              <a:rPr lang="en-US" sz="1800" dirty="0"/>
              <a:t> </a:t>
            </a:r>
            <a:r>
              <a:rPr lang="en-US" sz="1800" dirty="0" err="1"/>
              <a:t>социально-исторического</a:t>
            </a:r>
            <a:r>
              <a:rPr lang="en-US" sz="1800" dirty="0"/>
              <a:t> </a:t>
            </a:r>
            <a:r>
              <a:rPr lang="en-US" sz="1800" dirty="0" err="1"/>
              <a:t>направления</a:t>
            </a:r>
            <a:r>
              <a:rPr lang="en-US" sz="1800" dirty="0"/>
              <a:t> </a:t>
            </a:r>
            <a:r>
              <a:rPr lang="en-US" sz="1800" dirty="0" err="1"/>
              <a:t>исследования</a:t>
            </a:r>
            <a:r>
              <a:rPr lang="en-US" sz="1800" dirty="0"/>
              <a:t>; </a:t>
            </a:r>
            <a:r>
              <a:rPr lang="en-US" sz="1800" dirty="0" err="1"/>
              <a:t>статистический</a:t>
            </a:r>
            <a:r>
              <a:rPr lang="en-US" sz="1800" dirty="0"/>
              <a:t> </a:t>
            </a:r>
            <a:r>
              <a:rPr lang="en-US" sz="1800" dirty="0" err="1"/>
              <a:t>анализ</a:t>
            </a:r>
            <a:r>
              <a:rPr lang="en-US" sz="1800" dirty="0"/>
              <a:t> </a:t>
            </a:r>
            <a:r>
              <a:rPr lang="en-US" sz="1800" dirty="0" err="1"/>
              <a:t>данных</a:t>
            </a:r>
            <a:r>
              <a:rPr lang="en-US" sz="1800" dirty="0"/>
              <a:t> </a:t>
            </a:r>
            <a:r>
              <a:rPr lang="en-US" sz="1800" dirty="0" err="1"/>
              <a:t>для</a:t>
            </a:r>
            <a:r>
              <a:rPr lang="en-US" sz="1800" dirty="0"/>
              <a:t> </a:t>
            </a:r>
            <a:r>
              <a:rPr lang="en-US" sz="1800" dirty="0" err="1"/>
              <a:t>определения</a:t>
            </a:r>
            <a:r>
              <a:rPr lang="en-US" sz="1800" dirty="0"/>
              <a:t> </a:t>
            </a:r>
            <a:r>
              <a:rPr lang="en-US" sz="1800" dirty="0" err="1"/>
              <a:t>различий</a:t>
            </a:r>
            <a:r>
              <a:rPr lang="en-US" sz="1800" dirty="0"/>
              <a:t> </a:t>
            </a:r>
            <a:r>
              <a:rPr lang="en-US" sz="1800" dirty="0" err="1"/>
              <a:t>коммуникации</a:t>
            </a:r>
            <a:r>
              <a:rPr lang="en-US" sz="1800" dirty="0"/>
              <a:t> </a:t>
            </a:r>
            <a:r>
              <a:rPr lang="en-US" sz="1800" dirty="0" err="1"/>
              <a:t>разных</a:t>
            </a:r>
            <a:r>
              <a:rPr lang="en-US" sz="1800" dirty="0"/>
              <a:t> </a:t>
            </a:r>
            <a:r>
              <a:rPr lang="en-US" sz="1800" dirty="0" err="1"/>
              <a:t>социальных</a:t>
            </a:r>
            <a:r>
              <a:rPr lang="en-US" sz="1800" dirty="0"/>
              <a:t> </a:t>
            </a:r>
            <a:r>
              <a:rPr lang="en-US" sz="1800" dirty="0" err="1"/>
              <a:t>групп</a:t>
            </a:r>
            <a:r>
              <a:rPr lang="en-US" sz="1800" dirty="0"/>
              <a:t> и </a:t>
            </a:r>
            <a:r>
              <a:rPr lang="en-US" sz="1800" dirty="0" err="1"/>
              <a:t>общностей</a:t>
            </a:r>
            <a:r>
              <a:rPr lang="en-US" sz="1800" dirty="0"/>
              <a:t>; </a:t>
            </a:r>
            <a:r>
              <a:rPr lang="en-US" sz="1800" dirty="0" err="1"/>
              <a:t>формирование</a:t>
            </a:r>
            <a:r>
              <a:rPr lang="en-US" sz="1800" dirty="0"/>
              <a:t> </a:t>
            </a:r>
            <a:r>
              <a:rPr lang="en-US" sz="1800" dirty="0" err="1"/>
              <a:t>концептуальных</a:t>
            </a:r>
            <a:r>
              <a:rPr lang="en-US" sz="1800" dirty="0"/>
              <a:t> </a:t>
            </a:r>
            <a:r>
              <a:rPr lang="en-US" sz="1800" dirty="0" err="1"/>
              <a:t>оснований</a:t>
            </a:r>
            <a:r>
              <a:rPr lang="en-US" sz="1800" dirty="0"/>
              <a:t> </a:t>
            </a:r>
            <a:r>
              <a:rPr lang="en-US" sz="1800" dirty="0" err="1"/>
              <a:t>трансформации</a:t>
            </a:r>
            <a:r>
              <a:rPr lang="en-US" sz="1800" dirty="0"/>
              <a:t> </a:t>
            </a:r>
            <a:r>
              <a:rPr lang="en-US" sz="1800" dirty="0" err="1"/>
              <a:t>коммуникативных</a:t>
            </a:r>
            <a:r>
              <a:rPr lang="en-US" sz="1800" dirty="0"/>
              <a:t> </a:t>
            </a:r>
            <a:r>
              <a:rPr lang="en-US" sz="1800" dirty="0" err="1"/>
              <a:t>практик</a:t>
            </a:r>
            <a:r>
              <a:rPr lang="en-US" sz="1800" dirty="0"/>
              <a:t> в </a:t>
            </a:r>
            <a:r>
              <a:rPr lang="en-US" sz="1800" dirty="0" err="1"/>
              <a:t>почтовых</a:t>
            </a:r>
            <a:r>
              <a:rPr lang="en-US" sz="1800" dirty="0"/>
              <a:t> </a:t>
            </a:r>
            <a:r>
              <a:rPr lang="en-US" sz="1800" dirty="0" err="1"/>
              <a:t>открытках</a:t>
            </a:r>
            <a:r>
              <a:rPr lang="en-US" sz="1800" dirty="0"/>
              <a:t>.</a:t>
            </a:r>
            <a:endParaRPr sz="1800" dirty="0"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en-US" sz="1800" i="1" dirty="0" err="1"/>
              <a:t>Журавлева</a:t>
            </a:r>
            <a:r>
              <a:rPr lang="en-US" sz="1800" i="1" dirty="0"/>
              <a:t> М.</a:t>
            </a:r>
            <a:r>
              <a:rPr lang="en-US" sz="1800" dirty="0"/>
              <a:t> - </a:t>
            </a:r>
            <a:r>
              <a:rPr lang="en-US" sz="1800" dirty="0" err="1"/>
              <a:t>выявление</a:t>
            </a:r>
            <a:r>
              <a:rPr lang="en-US" sz="1800" dirty="0"/>
              <a:t> </a:t>
            </a:r>
            <a:r>
              <a:rPr lang="en-US" sz="1800" dirty="0" err="1"/>
              <a:t>корреляции</a:t>
            </a:r>
            <a:r>
              <a:rPr lang="en-US" sz="1800" dirty="0"/>
              <a:t> </a:t>
            </a:r>
            <a:r>
              <a:rPr lang="en-US" sz="1800" dirty="0" err="1"/>
              <a:t>развития</a:t>
            </a:r>
            <a:r>
              <a:rPr lang="en-US" sz="1800" dirty="0"/>
              <a:t> </a:t>
            </a:r>
            <a:r>
              <a:rPr lang="en-US" sz="1800" dirty="0" err="1"/>
              <a:t>транспортной</a:t>
            </a:r>
            <a:r>
              <a:rPr lang="en-US" sz="1800" dirty="0"/>
              <a:t> </a:t>
            </a:r>
            <a:r>
              <a:rPr lang="en-US" sz="1800" dirty="0" err="1"/>
              <a:t>системы</a:t>
            </a:r>
            <a:r>
              <a:rPr lang="en-US" sz="1800" dirty="0"/>
              <a:t> и </a:t>
            </a:r>
            <a:r>
              <a:rPr lang="en-US" sz="1800" dirty="0" err="1"/>
              <a:t>железнодорожных</a:t>
            </a:r>
            <a:r>
              <a:rPr lang="en-US" sz="1800" dirty="0"/>
              <a:t> </a:t>
            </a:r>
            <a:r>
              <a:rPr lang="en-US" sz="1800" dirty="0" err="1"/>
              <a:t>путей</a:t>
            </a:r>
            <a:r>
              <a:rPr lang="en-US" sz="1800" dirty="0"/>
              <a:t> в </a:t>
            </a:r>
            <a:r>
              <a:rPr lang="en-US" sz="1800" dirty="0" err="1"/>
              <a:t>России</a:t>
            </a:r>
            <a:r>
              <a:rPr lang="en-US" sz="1800" dirty="0"/>
              <a:t> и </a:t>
            </a:r>
            <a:r>
              <a:rPr lang="en-US" sz="1800" dirty="0" err="1"/>
              <a:t>расширения</a:t>
            </a:r>
            <a:r>
              <a:rPr lang="en-US" sz="1800" dirty="0"/>
              <a:t> </a:t>
            </a:r>
            <a:r>
              <a:rPr lang="en-US" sz="1800" dirty="0" err="1"/>
              <a:t>зон</a:t>
            </a:r>
            <a:r>
              <a:rPr lang="en-US" sz="1800" dirty="0"/>
              <a:t> </a:t>
            </a:r>
            <a:r>
              <a:rPr lang="en-US" sz="1800" dirty="0" err="1"/>
              <a:t>отправления</a:t>
            </a:r>
            <a:r>
              <a:rPr lang="en-US" sz="1800" dirty="0"/>
              <a:t> </a:t>
            </a:r>
            <a:r>
              <a:rPr lang="en-US" sz="1800" dirty="0" err="1"/>
              <a:t>почтовых</a:t>
            </a:r>
            <a:r>
              <a:rPr lang="en-US" sz="1800" dirty="0"/>
              <a:t> </a:t>
            </a:r>
            <a:r>
              <a:rPr lang="en-US" sz="1800" dirty="0" err="1"/>
              <a:t>открыток</a:t>
            </a:r>
            <a:r>
              <a:rPr lang="en-US" sz="1800" dirty="0"/>
              <a:t>; </a:t>
            </a:r>
            <a:r>
              <a:rPr lang="en-US" sz="1800" dirty="0" err="1"/>
              <a:t>работа</a:t>
            </a:r>
            <a:r>
              <a:rPr lang="en-US" sz="1800" dirty="0"/>
              <a:t> с </a:t>
            </a:r>
            <a:r>
              <a:rPr lang="en-US" sz="1800" dirty="0" err="1"/>
              <a:t>государственными</a:t>
            </a:r>
            <a:r>
              <a:rPr lang="en-US" sz="1800" dirty="0"/>
              <a:t> </a:t>
            </a:r>
            <a:r>
              <a:rPr lang="en-US" sz="1800" dirty="0" err="1"/>
              <a:t>архивами</a:t>
            </a:r>
            <a:r>
              <a:rPr lang="en-US" sz="1800" dirty="0"/>
              <a:t> и </a:t>
            </a:r>
            <a:r>
              <a:rPr lang="en-US" sz="1800" dirty="0" err="1"/>
              <a:t>базой</a:t>
            </a:r>
            <a:r>
              <a:rPr lang="en-US" sz="1800" dirty="0"/>
              <a:t> “</a:t>
            </a:r>
            <a:r>
              <a:rPr lang="en-US" sz="1800" dirty="0" err="1"/>
              <a:t>Пишу</a:t>
            </a:r>
            <a:r>
              <a:rPr lang="en-US" sz="1800" dirty="0"/>
              <a:t> </a:t>
            </a:r>
            <a:r>
              <a:rPr lang="en-US" sz="1800" dirty="0" err="1"/>
              <a:t>тебе</a:t>
            </a:r>
            <a:r>
              <a:rPr lang="en-US" sz="1800" dirty="0"/>
              <a:t>”; </a:t>
            </a:r>
            <a:r>
              <a:rPr lang="en-US" sz="1800" dirty="0" err="1"/>
              <a:t>выявление</a:t>
            </a:r>
            <a:r>
              <a:rPr lang="en-US" sz="1800" dirty="0"/>
              <a:t> </a:t>
            </a:r>
            <a:r>
              <a:rPr lang="en-US" sz="1800" dirty="0" err="1"/>
              <a:t>особенностей</a:t>
            </a:r>
            <a:r>
              <a:rPr lang="en-US" sz="1800" dirty="0"/>
              <a:t> </a:t>
            </a:r>
            <a:r>
              <a:rPr lang="en-US" sz="1800" dirty="0" err="1"/>
              <a:t>коммуникаций</a:t>
            </a:r>
            <a:r>
              <a:rPr lang="en-US" sz="1800" dirty="0"/>
              <a:t> </a:t>
            </a:r>
            <a:r>
              <a:rPr lang="en-US" sz="1800" dirty="0" err="1"/>
              <a:t>студентов</a:t>
            </a:r>
            <a:r>
              <a:rPr lang="en-US" sz="1800" dirty="0"/>
              <a:t> </a:t>
            </a:r>
            <a:r>
              <a:rPr lang="en-US" sz="1800" dirty="0" err="1"/>
              <a:t>через</a:t>
            </a:r>
            <a:r>
              <a:rPr lang="en-US" sz="1800" dirty="0"/>
              <a:t> </a:t>
            </a:r>
            <a:r>
              <a:rPr lang="en-US" sz="1800" dirty="0" err="1"/>
              <a:t>почтовые</a:t>
            </a:r>
            <a:r>
              <a:rPr lang="en-US" sz="1800" dirty="0"/>
              <a:t> </a:t>
            </a:r>
            <a:r>
              <a:rPr lang="en-US" sz="1800" dirty="0" err="1"/>
              <a:t>открытки</a:t>
            </a:r>
            <a:r>
              <a:rPr lang="en-US" sz="1800" dirty="0"/>
              <a:t>.</a:t>
            </a:r>
            <a:endParaRPr sz="1800" dirty="0"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en-US" sz="1800" i="1" dirty="0" err="1"/>
              <a:t>Мусинова</a:t>
            </a:r>
            <a:r>
              <a:rPr lang="en-US" sz="1800" i="1" dirty="0"/>
              <a:t> Ю.</a:t>
            </a:r>
            <a:r>
              <a:rPr lang="en-US" sz="1800" dirty="0"/>
              <a:t> – </a:t>
            </a:r>
            <a:r>
              <a:rPr lang="en-US" sz="1800" dirty="0" err="1"/>
              <a:t>выявление</a:t>
            </a:r>
            <a:r>
              <a:rPr lang="en-US" sz="1800" dirty="0"/>
              <a:t> </a:t>
            </a:r>
            <a:r>
              <a:rPr lang="en-US" sz="1800" dirty="0" err="1"/>
              <a:t>корреляции</a:t>
            </a:r>
            <a:r>
              <a:rPr lang="en-US" sz="1800" dirty="0"/>
              <a:t> </a:t>
            </a:r>
            <a:r>
              <a:rPr lang="en-US" sz="1800" dirty="0" err="1"/>
              <a:t>развития</a:t>
            </a:r>
            <a:r>
              <a:rPr lang="en-US" sz="1800" dirty="0"/>
              <a:t> </a:t>
            </a:r>
            <a:r>
              <a:rPr lang="en-US" sz="1800" dirty="0" err="1"/>
              <a:t>транспортной</a:t>
            </a:r>
            <a:r>
              <a:rPr lang="en-US" sz="1800" dirty="0"/>
              <a:t> </a:t>
            </a:r>
            <a:r>
              <a:rPr lang="en-US" sz="1800" dirty="0" err="1"/>
              <a:t>системы</a:t>
            </a:r>
            <a:r>
              <a:rPr lang="en-US" sz="1800" dirty="0"/>
              <a:t> и </a:t>
            </a:r>
            <a:r>
              <a:rPr lang="en-US" sz="1800" dirty="0" err="1"/>
              <a:t>железнодорожных</a:t>
            </a:r>
            <a:r>
              <a:rPr lang="en-US" sz="1800" dirty="0"/>
              <a:t> </a:t>
            </a:r>
            <a:r>
              <a:rPr lang="en-US" sz="1800" dirty="0" err="1"/>
              <a:t>путей</a:t>
            </a:r>
            <a:r>
              <a:rPr lang="en-US" sz="1800" dirty="0"/>
              <a:t> в </a:t>
            </a:r>
            <a:r>
              <a:rPr lang="en-US" sz="1800" dirty="0" err="1"/>
              <a:t>России</a:t>
            </a:r>
            <a:r>
              <a:rPr lang="en-US" sz="1800" dirty="0"/>
              <a:t> и </a:t>
            </a:r>
            <a:r>
              <a:rPr lang="en-US" sz="1800" dirty="0" err="1"/>
              <a:t>расширения</a:t>
            </a:r>
            <a:r>
              <a:rPr lang="en-US" sz="1800" dirty="0"/>
              <a:t> </a:t>
            </a:r>
            <a:r>
              <a:rPr lang="en-US" sz="1800" dirty="0" err="1"/>
              <a:t>зон</a:t>
            </a:r>
            <a:r>
              <a:rPr lang="en-US" sz="1800" dirty="0"/>
              <a:t> </a:t>
            </a:r>
            <a:r>
              <a:rPr lang="en-US" sz="1800" dirty="0" err="1"/>
              <a:t>отправления</a:t>
            </a:r>
            <a:r>
              <a:rPr lang="en-US" sz="1800" dirty="0"/>
              <a:t> </a:t>
            </a:r>
            <a:r>
              <a:rPr lang="en-US" sz="1800" dirty="0" err="1"/>
              <a:t>почтовых</a:t>
            </a:r>
            <a:r>
              <a:rPr lang="en-US" sz="1800" dirty="0"/>
              <a:t> </a:t>
            </a:r>
            <a:r>
              <a:rPr lang="en-US" sz="1800" dirty="0" err="1"/>
              <a:t>открыток</a:t>
            </a:r>
            <a:r>
              <a:rPr lang="en-US" sz="1800" dirty="0"/>
              <a:t>; </a:t>
            </a:r>
            <a:r>
              <a:rPr lang="en-US" sz="1800" dirty="0" err="1"/>
              <a:t>работа</a:t>
            </a:r>
            <a:r>
              <a:rPr lang="en-US" sz="1800" dirty="0"/>
              <a:t> с </a:t>
            </a:r>
            <a:r>
              <a:rPr lang="en-US" sz="1800" dirty="0" err="1"/>
              <a:t>государственными</a:t>
            </a:r>
            <a:r>
              <a:rPr lang="en-US" sz="1800" dirty="0"/>
              <a:t> </a:t>
            </a:r>
            <a:r>
              <a:rPr lang="en-US" sz="1800" dirty="0" err="1"/>
              <a:t>архивами</a:t>
            </a:r>
            <a:r>
              <a:rPr lang="en-US" sz="1800" dirty="0"/>
              <a:t> и </a:t>
            </a:r>
            <a:r>
              <a:rPr lang="en-US" sz="1800" dirty="0" err="1"/>
              <a:t>базой</a:t>
            </a:r>
            <a:r>
              <a:rPr lang="en-US" sz="1800" dirty="0"/>
              <a:t> “</a:t>
            </a:r>
            <a:r>
              <a:rPr lang="en-US" sz="1800" dirty="0" err="1"/>
              <a:t>Пишу</a:t>
            </a:r>
            <a:r>
              <a:rPr lang="en-US" sz="1800" dirty="0"/>
              <a:t> </a:t>
            </a:r>
            <a:r>
              <a:rPr lang="en-US" sz="1800" dirty="0" err="1"/>
              <a:t>тебе</a:t>
            </a:r>
            <a:r>
              <a:rPr lang="en-US" sz="1800" dirty="0"/>
              <a:t>”; </a:t>
            </a:r>
            <a:r>
              <a:rPr lang="en-US" sz="1800" dirty="0" err="1"/>
              <a:t>выявление</a:t>
            </a:r>
            <a:r>
              <a:rPr lang="en-US" sz="1800" dirty="0"/>
              <a:t> </a:t>
            </a:r>
            <a:r>
              <a:rPr lang="en-US" sz="1800" dirty="0" err="1"/>
              <a:t>особенностей</a:t>
            </a:r>
            <a:r>
              <a:rPr lang="en-US" sz="1800" dirty="0"/>
              <a:t> </a:t>
            </a:r>
            <a:r>
              <a:rPr lang="en-US" sz="1800" dirty="0" err="1"/>
              <a:t>коммуникаций</a:t>
            </a:r>
            <a:r>
              <a:rPr lang="en-US" sz="1800" dirty="0"/>
              <a:t> </a:t>
            </a:r>
            <a:r>
              <a:rPr lang="en-US" sz="1800" dirty="0" err="1"/>
              <a:t>военных</a:t>
            </a:r>
            <a:r>
              <a:rPr lang="en-US" sz="1800" dirty="0"/>
              <a:t> в </a:t>
            </a:r>
            <a:r>
              <a:rPr lang="en-US" sz="1800" dirty="0" err="1"/>
              <a:t>почтовой</a:t>
            </a:r>
            <a:r>
              <a:rPr lang="en-US" sz="1800" dirty="0"/>
              <a:t> </a:t>
            </a:r>
            <a:r>
              <a:rPr lang="en-US" sz="1800" dirty="0" err="1"/>
              <a:t>переписке</a:t>
            </a:r>
            <a:r>
              <a:rPr lang="en-US" sz="1800" dirty="0"/>
              <a:t>.</a:t>
            </a:r>
            <a:endParaRPr sz="1800" dirty="0"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en-US" sz="1800" i="1" dirty="0" err="1"/>
              <a:t>Пермякова</a:t>
            </a:r>
            <a:r>
              <a:rPr lang="en-US" sz="1800" i="1" dirty="0"/>
              <a:t> П.</a:t>
            </a:r>
            <a:r>
              <a:rPr lang="en-US" sz="1800" dirty="0"/>
              <a:t> – </a:t>
            </a:r>
            <a:r>
              <a:rPr lang="en-US" sz="1800" dirty="0" err="1"/>
              <a:t>выявление</a:t>
            </a:r>
            <a:r>
              <a:rPr lang="en-US" sz="1800" dirty="0"/>
              <a:t> </a:t>
            </a:r>
            <a:r>
              <a:rPr lang="en-US" sz="1800" dirty="0" err="1"/>
              <a:t>особенностей</a:t>
            </a:r>
            <a:r>
              <a:rPr lang="en-US" sz="1800" dirty="0"/>
              <a:t> </a:t>
            </a:r>
            <a:r>
              <a:rPr lang="en-US" sz="1800" dirty="0" err="1"/>
              <a:t>коммуникации</a:t>
            </a:r>
            <a:r>
              <a:rPr lang="en-US" sz="1800" dirty="0"/>
              <a:t> </a:t>
            </a:r>
            <a:r>
              <a:rPr lang="en-US" sz="1800" dirty="0" err="1"/>
              <a:t>вокруг</a:t>
            </a:r>
            <a:r>
              <a:rPr lang="en-US" sz="1800" dirty="0"/>
              <a:t> </a:t>
            </a:r>
            <a:r>
              <a:rPr lang="en-US" sz="1800" dirty="0" err="1"/>
              <a:t>дачной</a:t>
            </a:r>
            <a:r>
              <a:rPr lang="en-US" sz="1800" dirty="0"/>
              <a:t> </a:t>
            </a:r>
            <a:r>
              <a:rPr lang="en-US" sz="1800" dirty="0" err="1"/>
              <a:t>жизни</a:t>
            </a:r>
            <a:r>
              <a:rPr lang="en-US" sz="1800" dirty="0"/>
              <a:t> </a:t>
            </a:r>
            <a:r>
              <a:rPr lang="en-US" sz="1800" dirty="0" err="1"/>
              <a:t>на</a:t>
            </a:r>
            <a:r>
              <a:rPr lang="en-US" sz="1800" dirty="0"/>
              <a:t> </a:t>
            </a:r>
            <a:r>
              <a:rPr lang="en-US" sz="1800" dirty="0" err="1"/>
              <a:t>Карельском</a:t>
            </a:r>
            <a:r>
              <a:rPr lang="en-US" sz="1800" dirty="0"/>
              <a:t> </a:t>
            </a:r>
            <a:r>
              <a:rPr lang="en-US" sz="1800" dirty="0" err="1"/>
              <a:t>перешейке</a:t>
            </a:r>
            <a:r>
              <a:rPr lang="en-US" sz="1800" dirty="0"/>
              <a:t> </a:t>
            </a:r>
            <a:r>
              <a:rPr lang="en-US" sz="1800" dirty="0" err="1"/>
              <a:t>начала</a:t>
            </a:r>
            <a:r>
              <a:rPr lang="en-US" sz="1800" dirty="0"/>
              <a:t> XX </a:t>
            </a:r>
            <a:r>
              <a:rPr lang="en-US" sz="1800" dirty="0" err="1"/>
              <a:t>века</a:t>
            </a:r>
            <a:r>
              <a:rPr lang="en-US" sz="1800" dirty="0"/>
              <a:t> </a:t>
            </a:r>
            <a:r>
              <a:rPr lang="en-US" sz="1800" dirty="0" err="1"/>
              <a:t>через</a:t>
            </a:r>
            <a:r>
              <a:rPr lang="en-US" sz="1800" dirty="0"/>
              <a:t> </a:t>
            </a:r>
            <a:r>
              <a:rPr lang="en-US" sz="1800" dirty="0" err="1"/>
              <a:t>почтовые</a:t>
            </a:r>
            <a:r>
              <a:rPr lang="en-US" sz="1800" dirty="0"/>
              <a:t> </a:t>
            </a:r>
            <a:r>
              <a:rPr lang="en-US" sz="1800" dirty="0" err="1"/>
              <a:t>открытки</a:t>
            </a:r>
            <a:r>
              <a:rPr lang="en-US" sz="1800" dirty="0"/>
              <a:t>.</a:t>
            </a:r>
            <a:endParaRPr sz="1800" dirty="0"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8"/>
          <p:cNvSpPr txBox="1">
            <a:spLocks noGrp="1"/>
          </p:cNvSpPr>
          <p:nvPr>
            <p:ph type="body" idx="1"/>
          </p:nvPr>
        </p:nvSpPr>
        <p:spPr>
          <a:xfrm>
            <a:off x="1143689" y="540904"/>
            <a:ext cx="1901700" cy="4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lang="en-US" sz="1500">
                <a:solidFill>
                  <a:srgbClr val="0E2D69"/>
                </a:solidFill>
              </a:rPr>
              <a:t>Конкурс НУГ 2023</a:t>
            </a:r>
            <a:endParaRPr/>
          </a:p>
        </p:txBody>
      </p:sp>
      <p:sp>
        <p:nvSpPr>
          <p:cNvPr id="254" name="Google Shape;254;p8"/>
          <p:cNvSpPr txBox="1">
            <a:spLocks noGrp="1"/>
          </p:cNvSpPr>
          <p:nvPr>
            <p:ph type="title"/>
          </p:nvPr>
        </p:nvSpPr>
        <p:spPr>
          <a:xfrm>
            <a:off x="566997" y="1173075"/>
            <a:ext cx="11058000" cy="8993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dirty="0" err="1"/>
              <a:t>Результаты</a:t>
            </a:r>
            <a:r>
              <a:rPr lang="en-US" dirty="0"/>
              <a:t> </a:t>
            </a:r>
            <a:r>
              <a:rPr lang="en-US"/>
              <a:t>исследования</a:t>
            </a:r>
            <a:endParaRPr b="1" dirty="0"/>
          </a:p>
        </p:txBody>
      </p:sp>
      <p:sp>
        <p:nvSpPr>
          <p:cNvPr id="255" name="Google Shape;255;p8"/>
          <p:cNvSpPr txBox="1">
            <a:spLocks noGrp="1"/>
          </p:cNvSpPr>
          <p:nvPr>
            <p:ph type="body" idx="3"/>
          </p:nvPr>
        </p:nvSpPr>
        <p:spPr>
          <a:xfrm>
            <a:off x="515950" y="4713401"/>
            <a:ext cx="11359200" cy="15602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en-US" sz="2000" b="1"/>
              <a:t>Представление результатов: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endParaRPr/>
          </a:p>
        </p:txBody>
      </p:sp>
      <p:sp>
        <p:nvSpPr>
          <p:cNvPr id="256" name="Google Shape;256;p8"/>
          <p:cNvSpPr/>
          <p:nvPr/>
        </p:nvSpPr>
        <p:spPr>
          <a:xfrm>
            <a:off x="5900925" y="356625"/>
            <a:ext cx="472500" cy="7770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7" name="Google Shape;257;p8"/>
          <p:cNvSpPr txBox="1"/>
          <p:nvPr/>
        </p:nvSpPr>
        <p:spPr>
          <a:xfrm>
            <a:off x="3287725" y="432450"/>
            <a:ext cx="6984900" cy="6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Динамика коммуникативных практик в почтовой переписке (на материале корпуса «Пишу тебе»)</a:t>
            </a:r>
            <a:endParaRPr sz="17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58" name="Google Shape;258;p8"/>
          <p:cNvGraphicFramePr/>
          <p:nvPr>
            <p:extLst>
              <p:ext uri="{D42A27DB-BD31-4B8C-83A1-F6EECF244321}">
                <p14:modId xmlns:p14="http://schemas.microsoft.com/office/powerpoint/2010/main" val="3605244575"/>
              </p:ext>
            </p:extLst>
          </p:nvPr>
        </p:nvGraphicFramePr>
        <p:xfrm>
          <a:off x="216816" y="1683889"/>
          <a:ext cx="11736375" cy="4962000"/>
        </p:xfrm>
        <a:graphic>
          <a:graphicData uri="http://schemas.openxmlformats.org/drawingml/2006/table">
            <a:tbl>
              <a:tblPr firstRow="1" bandRow="1">
                <a:noFill/>
                <a:tableStyleId>{3580B544-3236-4B92-92C9-AD85A7B5FEDC}</a:tableStyleId>
              </a:tblPr>
              <a:tblGrid>
                <a:gridCol w="6665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71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6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Результат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Сроки представления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32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Доклады на конференциях (не менее 2 для преподавателей, не менее 1 для студентов) с </a:t>
                      </a:r>
                      <a:r>
                        <a:rPr lang="en-US" sz="1800" b="1" u="none" strike="noStrike" cap="none"/>
                        <a:t>аффилиацией ВШЭ и ссылкой на НУГ</a:t>
                      </a: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Студенческие конференции – весна (ежегодная студенческая конференция либо КонКорт) либо сентябрь-октябрь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11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Коллективная монография с </a:t>
                      </a:r>
                      <a:r>
                        <a:rPr lang="en-US" sz="1800" b="1" u="none" strike="noStrike" cap="none"/>
                        <a:t>аффилиацией ВШЭ и ссылкой на НУГ</a:t>
                      </a:r>
                      <a:r>
                        <a:rPr lang="en-US" sz="1800" u="none" strike="noStrike" cap="none"/>
                        <a:t>, написанная в соавторстве преподавателями и студентами (не менее 1 главы от каждого участника НУГ индивидуально или в соавторстве). Объем текста от каждого автора – не менее 1 а.л. (40 000 печатных знаков с пробелами)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Итоговый текст главы – к началу августа.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Студенты заранее предоставляют преподавателям предварительный вариант главы.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Издание монографии – сентябрь-октябрь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111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Участие в ежемесячных семинарах НУГ. Выступления на семинарах НУГ: 2-3 выступления (1 выступление весной – с имеющимися наработками, 1 выступление в мае на выездном семинаре НУГ, 1 выступление в сентябре/октябре с результатами исследования по НУГ)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Презентации докладов размещаются на сайте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 dirty="0"/>
                        <a:t>В </a:t>
                      </a:r>
                      <a:r>
                        <a:rPr lang="en-US" sz="1800" u="none" strike="noStrike" cap="none" dirty="0" err="1"/>
                        <a:t>соответствии</a:t>
                      </a:r>
                      <a:r>
                        <a:rPr lang="en-US" sz="1800" u="none" strike="noStrike" cap="none" dirty="0"/>
                        <a:t> с </a:t>
                      </a:r>
                      <a:r>
                        <a:rPr lang="en-US" sz="1800" u="sng" strike="noStrike" cap="none" dirty="0" err="1">
                          <a:solidFill>
                            <a:schemeClr val="hlink"/>
                          </a:solidFill>
                          <a:hlinkClick r:id="rId3"/>
                        </a:rPr>
                        <a:t>планом</a:t>
                      </a:r>
                      <a:r>
                        <a:rPr lang="en-US" sz="1800" u="sng" strike="noStrike" cap="none" dirty="0">
                          <a:solidFill>
                            <a:schemeClr val="hlink"/>
                          </a:solidFill>
                          <a:hlinkClick r:id="rId3"/>
                        </a:rPr>
                        <a:t> </a:t>
                      </a:r>
                      <a:r>
                        <a:rPr lang="en-US" sz="1800" u="sng" strike="noStrike" cap="none" dirty="0" err="1">
                          <a:solidFill>
                            <a:schemeClr val="hlink"/>
                          </a:solidFill>
                          <a:hlinkClick r:id="rId3"/>
                        </a:rPr>
                        <a:t>семинаров</a:t>
                      </a:r>
                      <a:endParaRPr sz="18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 dirty="0" err="1"/>
                        <a:t>Май</a:t>
                      </a:r>
                      <a:r>
                        <a:rPr lang="en-US" sz="1800" u="none" strike="noStrike" cap="none" dirty="0"/>
                        <a:t> 2024 г. – </a:t>
                      </a:r>
                      <a:r>
                        <a:rPr lang="en-US" sz="1800" u="none" strike="noStrike" cap="none" dirty="0" err="1"/>
                        <a:t>выездной</a:t>
                      </a:r>
                      <a:r>
                        <a:rPr lang="en-US" sz="1800" u="none" strike="noStrike" cap="none" dirty="0"/>
                        <a:t> </a:t>
                      </a:r>
                      <a:r>
                        <a:rPr lang="en-US" sz="1800" u="none" strike="noStrike" cap="none" dirty="0" err="1"/>
                        <a:t>семинар</a:t>
                      </a:r>
                      <a:r>
                        <a:rPr lang="en-US" sz="1800" u="none" strike="noStrike" cap="none" dirty="0"/>
                        <a:t> НУГ в </a:t>
                      </a:r>
                      <a:r>
                        <a:rPr lang="en-US" sz="1800" u="none" strike="noStrike" cap="none" dirty="0" err="1"/>
                        <a:t>Санкт-Петербурге</a:t>
                      </a:r>
                      <a:r>
                        <a:rPr lang="en-US" sz="1800" u="none" strike="noStrike" cap="none" dirty="0"/>
                        <a:t> (</a:t>
                      </a:r>
                      <a:r>
                        <a:rPr lang="en-US" sz="1800" u="none" strike="noStrike" cap="none" dirty="0" err="1"/>
                        <a:t>Музей</a:t>
                      </a:r>
                      <a:r>
                        <a:rPr lang="en-US" sz="1800" u="none" strike="noStrike" cap="none" dirty="0"/>
                        <a:t> </a:t>
                      </a:r>
                      <a:r>
                        <a:rPr lang="en-US" sz="1800" u="none" strike="noStrike" cap="none" dirty="0" err="1"/>
                        <a:t>связи</a:t>
                      </a:r>
                      <a:r>
                        <a:rPr lang="en-US" sz="1800" u="none" strike="noStrike" cap="none" dirty="0"/>
                        <a:t>) </a:t>
                      </a:r>
                      <a:endParaRPr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g2b08614039f_0_9"/>
          <p:cNvSpPr txBox="1">
            <a:spLocks noGrp="1"/>
          </p:cNvSpPr>
          <p:nvPr>
            <p:ph type="body" idx="1"/>
          </p:nvPr>
        </p:nvSpPr>
        <p:spPr>
          <a:xfrm>
            <a:off x="1143689" y="540904"/>
            <a:ext cx="1901700" cy="4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lang="en-US" sz="1500">
                <a:solidFill>
                  <a:srgbClr val="0E2D69"/>
                </a:solidFill>
              </a:rPr>
              <a:t>Конкурс НУГ 2023</a:t>
            </a:r>
            <a:endParaRPr/>
          </a:p>
        </p:txBody>
      </p:sp>
      <p:sp>
        <p:nvSpPr>
          <p:cNvPr id="295" name="Google Shape;295;g2b08614039f_0_9"/>
          <p:cNvSpPr txBox="1">
            <a:spLocks noGrp="1"/>
          </p:cNvSpPr>
          <p:nvPr>
            <p:ph type="title"/>
          </p:nvPr>
        </p:nvSpPr>
        <p:spPr>
          <a:xfrm>
            <a:off x="585897" y="1447790"/>
            <a:ext cx="11058000" cy="7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/>
              <a:t>Доступ к корпусу “Пишу тебе”</a:t>
            </a:r>
            <a:endParaRPr/>
          </a:p>
        </p:txBody>
      </p:sp>
      <p:sp>
        <p:nvSpPr>
          <p:cNvPr id="296" name="Google Shape;296;g2b08614039f_0_9"/>
          <p:cNvSpPr/>
          <p:nvPr/>
        </p:nvSpPr>
        <p:spPr>
          <a:xfrm>
            <a:off x="5900925" y="356625"/>
            <a:ext cx="472500" cy="7770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7" name="Google Shape;297;g2b08614039f_0_9"/>
          <p:cNvSpPr txBox="1"/>
          <p:nvPr/>
        </p:nvSpPr>
        <p:spPr>
          <a:xfrm>
            <a:off x="3287725" y="432450"/>
            <a:ext cx="6984900" cy="6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Динамика коммуникативных практик в почтовой переписке (на материале корпуса «Пишу тебе»)</a:t>
            </a:r>
            <a:endParaRPr sz="17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Google Shape;298;g2b08614039f_0_9"/>
          <p:cNvSpPr txBox="1">
            <a:spLocks noGrp="1"/>
          </p:cNvSpPr>
          <p:nvPr>
            <p:ph type="body" idx="3"/>
          </p:nvPr>
        </p:nvSpPr>
        <p:spPr>
          <a:xfrm>
            <a:off x="630525" y="2105500"/>
            <a:ext cx="11266200" cy="401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en-US" sz="2800"/>
              <a:t>В корпусе в формате Excel - 36 655 открыток, на сайте - 26 971, всего расшифровано - 45 500 +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endParaRPr sz="2800"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en-US" sz="2800" b="1"/>
              <a:t>Получение доступа к корпусу: </a:t>
            </a:r>
            <a:br>
              <a:rPr lang="en-US" sz="2800"/>
            </a:br>
            <a:r>
              <a:rPr lang="en-US" sz="2800"/>
              <a:t>https://forms.gle/DSe3q51P6q4y23uU9</a:t>
            </a:r>
            <a:endParaRPr sz="2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Пользовательские 1">
      <a:dk1>
        <a:srgbClr val="0F2C68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1223</Words>
  <Application>Microsoft Office PowerPoint</Application>
  <PresentationFormat>Широкоэкранный</PresentationFormat>
  <Paragraphs>103</Paragraphs>
  <Slides>10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Times New Roman</vt:lpstr>
      <vt:lpstr>Calibri</vt:lpstr>
      <vt:lpstr>Office Theme</vt:lpstr>
      <vt:lpstr>Методологические основания изучения динамики коммуникативных практик</vt:lpstr>
      <vt:lpstr>Команда проекта</vt:lpstr>
      <vt:lpstr>Общая методологическая рамка проекта «Динамика коммуникативных практик в почтовой переписке (на материале корпуса «Пишу тебе»)» </vt:lpstr>
      <vt:lpstr>Цель:</vt:lpstr>
      <vt:lpstr>Гипотезы</vt:lpstr>
      <vt:lpstr>Организация исследования</vt:lpstr>
      <vt:lpstr>Организация исследования</vt:lpstr>
      <vt:lpstr>Результаты исследования</vt:lpstr>
      <vt:lpstr>Доступ к корпусу “Пишу тебе”</vt:lpstr>
      <vt:lpstr>Содействие развитию корпуса “Пишу тебе”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Методологические основания изучения динамики коммуникативных практик</dc:title>
  <cp:lastModifiedBy>Валентина Куликова</cp:lastModifiedBy>
  <cp:revision>1</cp:revision>
  <dcterms:modified xsi:type="dcterms:W3CDTF">2024-01-18T16:42:32Z</dcterms:modified>
</cp:coreProperties>
</file>