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71" r:id="rId5"/>
    <p:sldMasterId id="2147483672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16D5B52E-87A4-49BF-A844-9C3A1F94D537}">
  <a:tblStyle styleId="{16D5B52E-87A4-49BF-A844-9C3A1F94D53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5" Type="http://schemas.openxmlformats.org/officeDocument/2006/relationships/slideMaster" Target="slideMasters/slideMaster1.xml"/><Relationship Id="rId19" Type="http://schemas.openxmlformats.org/officeDocument/2006/relationships/slide" Target="slides/slide12.xml"/><Relationship Id="rId6" Type="http://schemas.openxmlformats.org/officeDocument/2006/relationships/slideMaster" Target="slideMasters/slideMaster2.xml"/><Relationship Id="rId18" Type="http://schemas.openxmlformats.org/officeDocument/2006/relationships/slide" Target="slides/slide1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20985bd87ef_2_17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2" name="Google Shape;222;g20985bd87ef_2_17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g2ccb7d9256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0" name="Google Shape;300;g2ccb7d9256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g2ccb7d92566_0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5" name="Google Shape;315;g2ccb7d92566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g2cc58591b9d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3" name="Google Shape;323;g2cc58591b9d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2cc8560e7cb_1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Google Shape;231;g2cc8560e7cb_1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2cc58591b9d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" name="Google Shape;238;g2cc58591b9d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2cc58591b9d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Google Shape;246;g2cc58591b9d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g2cc58591b9d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4" name="Google Shape;254;g2cc58591b9d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g2cc58591b9d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2" name="Google Shape;262;g2cc58591b9d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g2cc58591b9d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1" name="Google Shape;271;g2cc58591b9d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2cc58591b9d_0_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2cc58591b9d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2ccb7d92566_0_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Google Shape;293;g2ccb7d92566_0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2.jpg"/><Relationship Id="rId3" Type="http://schemas.openxmlformats.org/officeDocument/2006/relationships/image" Target="../media/image7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5.jpg"/><Relationship Id="rId3" Type="http://schemas.openxmlformats.org/officeDocument/2006/relationships/image" Target="../media/image1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5.jpg"/><Relationship Id="rId3" Type="http://schemas.openxmlformats.org/officeDocument/2006/relationships/image" Target="../media/image1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5.jpg"/><Relationship Id="rId3" Type="http://schemas.openxmlformats.org/officeDocument/2006/relationships/image" Target="../media/image1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5.jpg"/><Relationship Id="rId3" Type="http://schemas.openxmlformats.org/officeDocument/2006/relationships/image" Target="../media/image1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5.jpg"/><Relationship Id="rId3" Type="http://schemas.openxmlformats.org/officeDocument/2006/relationships/image" Target="../media/image1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5.jpg"/><Relationship Id="rId3" Type="http://schemas.openxmlformats.org/officeDocument/2006/relationships/image" Target="../media/image1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5.jpg"/><Relationship Id="rId3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5.jpg"/><Relationship Id="rId3" Type="http://schemas.openxmlformats.org/officeDocument/2006/relationships/image" Target="../media/image1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5.jpg"/><Relationship Id="rId3" Type="http://schemas.openxmlformats.org/officeDocument/2006/relationships/image" Target="../media/image4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5.jpg"/><Relationship Id="rId3" Type="http://schemas.openxmlformats.org/officeDocument/2006/relationships/image" Target="../media/image1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5.jpg"/><Relationship Id="rId3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ложка">
  <p:cSld name="Обложка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blue circle with white text&#10;&#10;Description automatically generated with low confidence" id="57" name="Google Shape;57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0394" y="721630"/>
            <a:ext cx="664874" cy="66487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8" name="Google Shape;58;p14"/>
          <p:cNvCxnSpPr/>
          <p:nvPr/>
        </p:nvCxnSpPr>
        <p:spPr>
          <a:xfrm>
            <a:off x="4567659" y="739002"/>
            <a:ext cx="0" cy="63013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9" name="Google Shape;59;p14"/>
          <p:cNvCxnSpPr/>
          <p:nvPr/>
        </p:nvCxnSpPr>
        <p:spPr>
          <a:xfrm>
            <a:off x="6481936" y="739002"/>
            <a:ext cx="0" cy="63013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0" name="Google Shape;60;p14"/>
          <p:cNvCxnSpPr/>
          <p:nvPr/>
        </p:nvCxnSpPr>
        <p:spPr>
          <a:xfrm>
            <a:off x="8384285" y="739002"/>
            <a:ext cx="0" cy="63013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1" name="Google Shape;61;p14"/>
          <p:cNvSpPr txBox="1"/>
          <p:nvPr>
            <p:ph type="title"/>
          </p:nvPr>
        </p:nvSpPr>
        <p:spPr>
          <a:xfrm>
            <a:off x="770975" y="1803503"/>
            <a:ext cx="5725544" cy="148374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3200"/>
              <a:buFont typeface="Arial"/>
              <a:buNone/>
              <a:defRPr b="0" i="0" sz="32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1556210" y="890881"/>
            <a:ext cx="2886538" cy="32637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0" i="0" sz="12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0" i="0" sz="12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0" i="0" sz="12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0" i="0" sz="12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0" i="0" sz="1200"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63" name="Google Shape;63;p14"/>
          <p:cNvSpPr txBox="1"/>
          <p:nvPr>
            <p:ph idx="2" type="body"/>
          </p:nvPr>
        </p:nvSpPr>
        <p:spPr>
          <a:xfrm>
            <a:off x="4694565" y="880372"/>
            <a:ext cx="1708547" cy="3473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900"/>
              <a:buFont typeface="Arial"/>
              <a:buNone/>
              <a:defRPr b="0" i="0" sz="9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64" name="Google Shape;64;p14"/>
          <p:cNvSpPr txBox="1"/>
          <p:nvPr>
            <p:ph idx="3" type="body"/>
          </p:nvPr>
        </p:nvSpPr>
        <p:spPr>
          <a:xfrm>
            <a:off x="6590040" y="880372"/>
            <a:ext cx="1663304" cy="3473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900"/>
              <a:buFont typeface="Arial"/>
              <a:buNone/>
              <a:defRPr b="0" i="0" sz="9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65" name="Google Shape;65;p14"/>
          <p:cNvSpPr txBox="1"/>
          <p:nvPr>
            <p:ph idx="4" type="body"/>
          </p:nvPr>
        </p:nvSpPr>
        <p:spPr>
          <a:xfrm>
            <a:off x="770975" y="3618685"/>
            <a:ext cx="5718950" cy="48964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200"/>
              <a:buFont typeface="Arial"/>
              <a:buNone/>
              <a:defRPr b="0" i="0" sz="12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екст_1">
  <p:cSld name="Текст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67" name="Google Shape;67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7899" y="348272"/>
            <a:ext cx="336207" cy="33620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8" name="Google Shape;68;p15"/>
          <p:cNvCxnSpPr/>
          <p:nvPr/>
        </p:nvCxnSpPr>
        <p:spPr>
          <a:xfrm>
            <a:off x="2474015" y="348272"/>
            <a:ext cx="0" cy="439695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9" name="Google Shape;69;p15"/>
          <p:cNvCxnSpPr/>
          <p:nvPr/>
        </p:nvCxnSpPr>
        <p:spPr>
          <a:xfrm>
            <a:off x="4574562" y="348272"/>
            <a:ext cx="0" cy="439695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0" name="Google Shape;70;p15"/>
          <p:cNvCxnSpPr/>
          <p:nvPr/>
        </p:nvCxnSpPr>
        <p:spPr>
          <a:xfrm>
            <a:off x="7707811" y="348272"/>
            <a:ext cx="0" cy="439695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1" name="Google Shape;71;p15"/>
          <p:cNvSpPr txBox="1"/>
          <p:nvPr/>
        </p:nvSpPr>
        <p:spPr>
          <a:xfrm>
            <a:off x="7807651" y="399208"/>
            <a:ext cx="503983" cy="23083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ru" sz="1500" u="none" cap="none" strike="noStrike">
                <a:solidFill>
                  <a:srgbClr val="102D6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500">
              <a:solidFill>
                <a:srgbClr val="10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2" name="Google Shape;72;p15"/>
          <p:cNvCxnSpPr/>
          <p:nvPr/>
        </p:nvCxnSpPr>
        <p:spPr>
          <a:xfrm>
            <a:off x="8732901" y="348272"/>
            <a:ext cx="0" cy="439695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3" name="Google Shape;73;p15"/>
          <p:cNvSpPr/>
          <p:nvPr>
            <p:ph idx="2" type="pic"/>
          </p:nvPr>
        </p:nvSpPr>
        <p:spPr>
          <a:xfrm>
            <a:off x="5013490" y="1085842"/>
            <a:ext cx="3243875" cy="3243830"/>
          </a:xfrm>
          <a:prstGeom prst="rect">
            <a:avLst/>
          </a:prstGeom>
          <a:solidFill>
            <a:srgbClr val="D9D9D9"/>
          </a:solidFill>
          <a:ln>
            <a:noFill/>
          </a:ln>
        </p:spPr>
      </p:sp>
      <p:sp>
        <p:nvSpPr>
          <p:cNvPr id="74" name="Google Shape;74;p15"/>
          <p:cNvSpPr txBox="1"/>
          <p:nvPr>
            <p:ph type="title"/>
          </p:nvPr>
        </p:nvSpPr>
        <p:spPr>
          <a:xfrm>
            <a:off x="439424" y="1085843"/>
            <a:ext cx="3934170" cy="58276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5" name="Google Shape;75;p15"/>
          <p:cNvSpPr txBox="1"/>
          <p:nvPr>
            <p:ph idx="1" type="body"/>
          </p:nvPr>
        </p:nvSpPr>
        <p:spPr>
          <a:xfrm>
            <a:off x="439423" y="1784747"/>
            <a:ext cx="3934171" cy="2544925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0" spcFirstLastPara="1" rIns="0" wrap="square" tIns="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76" name="Google Shape;76;p15"/>
          <p:cNvSpPr txBox="1"/>
          <p:nvPr>
            <p:ph idx="3" type="body"/>
          </p:nvPr>
        </p:nvSpPr>
        <p:spPr>
          <a:xfrm>
            <a:off x="857767" y="405678"/>
            <a:ext cx="1426369" cy="3119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b="0" i="0" sz="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b="0" i="0" sz="8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b="0" i="0" sz="8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b="0" i="0" sz="8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b="0" i="0" sz="800"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77" name="Google Shape;77;p15"/>
          <p:cNvSpPr txBox="1"/>
          <p:nvPr>
            <p:ph idx="4" type="body"/>
          </p:nvPr>
        </p:nvSpPr>
        <p:spPr>
          <a:xfrm>
            <a:off x="2594372" y="411540"/>
            <a:ext cx="1552575" cy="30608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  <a:defRPr b="0" i="0" sz="8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  <a:defRPr b="0" i="0" sz="8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  <a:defRPr b="0" i="0" sz="8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  <a:defRPr b="0" i="0" sz="8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  <a:defRPr b="0" i="0" sz="8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78" name="Google Shape;78;p15"/>
          <p:cNvSpPr txBox="1"/>
          <p:nvPr>
            <p:ph idx="5" type="body"/>
          </p:nvPr>
        </p:nvSpPr>
        <p:spPr>
          <a:xfrm>
            <a:off x="4694919" y="411540"/>
            <a:ext cx="1552575" cy="30608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  <a:defRPr b="0" i="0" sz="8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  <a:defRPr b="0" i="0" sz="8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  <a:defRPr b="0" i="0" sz="8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  <a:defRPr b="0" i="0" sz="8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  <a:defRPr b="0" i="0" sz="8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екст_2">
  <p:cSld name="Текст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80" name="Google Shape;80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7899" y="348272"/>
            <a:ext cx="336207" cy="33620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1" name="Google Shape;81;p16"/>
          <p:cNvCxnSpPr/>
          <p:nvPr/>
        </p:nvCxnSpPr>
        <p:spPr>
          <a:xfrm>
            <a:off x="2474015" y="348272"/>
            <a:ext cx="0" cy="439695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2" name="Google Shape;82;p16"/>
          <p:cNvCxnSpPr/>
          <p:nvPr/>
        </p:nvCxnSpPr>
        <p:spPr>
          <a:xfrm>
            <a:off x="4574562" y="348272"/>
            <a:ext cx="0" cy="439695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3" name="Google Shape;83;p16"/>
          <p:cNvCxnSpPr/>
          <p:nvPr/>
        </p:nvCxnSpPr>
        <p:spPr>
          <a:xfrm>
            <a:off x="7707811" y="348272"/>
            <a:ext cx="0" cy="439695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84" name="Google Shape;84;p16"/>
          <p:cNvSpPr txBox="1"/>
          <p:nvPr/>
        </p:nvSpPr>
        <p:spPr>
          <a:xfrm>
            <a:off x="7807651" y="399208"/>
            <a:ext cx="503983" cy="23083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z="1500">
                <a:solidFill>
                  <a:srgbClr val="102D6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500">
              <a:solidFill>
                <a:srgbClr val="10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5" name="Google Shape;85;p16"/>
          <p:cNvCxnSpPr/>
          <p:nvPr/>
        </p:nvCxnSpPr>
        <p:spPr>
          <a:xfrm>
            <a:off x="8732901" y="348272"/>
            <a:ext cx="0" cy="439695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86" name="Google Shape;86;p16"/>
          <p:cNvSpPr txBox="1"/>
          <p:nvPr>
            <p:ph idx="1" type="body"/>
          </p:nvPr>
        </p:nvSpPr>
        <p:spPr>
          <a:xfrm>
            <a:off x="857767" y="405678"/>
            <a:ext cx="1426369" cy="3119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b="0" i="0" sz="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b="0" i="0" sz="8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b="0" i="0" sz="8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b="0" i="0" sz="8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b="0" i="0" sz="800"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87" name="Google Shape;87;p16"/>
          <p:cNvSpPr txBox="1"/>
          <p:nvPr>
            <p:ph idx="2" type="body"/>
          </p:nvPr>
        </p:nvSpPr>
        <p:spPr>
          <a:xfrm>
            <a:off x="2594372" y="411540"/>
            <a:ext cx="1552575" cy="30608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  <a:defRPr b="0" i="0" sz="8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  <a:defRPr b="0" i="0" sz="8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  <a:defRPr b="0" i="0" sz="8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  <a:defRPr b="0" i="0" sz="8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  <a:defRPr b="0" i="0" sz="8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88" name="Google Shape;88;p16"/>
          <p:cNvSpPr txBox="1"/>
          <p:nvPr>
            <p:ph type="title"/>
          </p:nvPr>
        </p:nvSpPr>
        <p:spPr>
          <a:xfrm>
            <a:off x="439423" y="1085843"/>
            <a:ext cx="8293466" cy="58276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9" name="Google Shape;89;p16"/>
          <p:cNvSpPr txBox="1"/>
          <p:nvPr>
            <p:ph idx="3" type="body"/>
          </p:nvPr>
        </p:nvSpPr>
        <p:spPr>
          <a:xfrm>
            <a:off x="439423" y="1784747"/>
            <a:ext cx="8293478" cy="2808819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0" spcFirstLastPara="1" rIns="0" wrap="square" tIns="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90" name="Google Shape;90;p16"/>
          <p:cNvSpPr txBox="1"/>
          <p:nvPr>
            <p:ph idx="4" type="body"/>
          </p:nvPr>
        </p:nvSpPr>
        <p:spPr>
          <a:xfrm>
            <a:off x="4694919" y="411540"/>
            <a:ext cx="1552575" cy="30608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  <a:defRPr b="0" i="0" sz="8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  <a:defRPr b="0" i="0" sz="8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  <a:defRPr b="0" i="0" sz="8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  <a:defRPr b="0" i="0" sz="8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  <a:defRPr b="0" i="0" sz="8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екст_3">
  <p:cSld name="Текст_3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92" name="Google Shape;92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7899" y="348272"/>
            <a:ext cx="336207" cy="33620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3" name="Google Shape;93;p17"/>
          <p:cNvCxnSpPr/>
          <p:nvPr/>
        </p:nvCxnSpPr>
        <p:spPr>
          <a:xfrm>
            <a:off x="2474015" y="348272"/>
            <a:ext cx="0" cy="439695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4" name="Google Shape;94;p17"/>
          <p:cNvCxnSpPr/>
          <p:nvPr/>
        </p:nvCxnSpPr>
        <p:spPr>
          <a:xfrm>
            <a:off x="4574562" y="348272"/>
            <a:ext cx="0" cy="439695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5" name="Google Shape;95;p17"/>
          <p:cNvCxnSpPr/>
          <p:nvPr/>
        </p:nvCxnSpPr>
        <p:spPr>
          <a:xfrm>
            <a:off x="7707811" y="348272"/>
            <a:ext cx="0" cy="439695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96" name="Google Shape;96;p17"/>
          <p:cNvSpPr txBox="1"/>
          <p:nvPr/>
        </p:nvSpPr>
        <p:spPr>
          <a:xfrm>
            <a:off x="7807651" y="399208"/>
            <a:ext cx="503983" cy="23083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z="1500">
                <a:solidFill>
                  <a:srgbClr val="102D6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500">
              <a:solidFill>
                <a:srgbClr val="10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7" name="Google Shape;97;p17"/>
          <p:cNvCxnSpPr/>
          <p:nvPr/>
        </p:nvCxnSpPr>
        <p:spPr>
          <a:xfrm>
            <a:off x="8732901" y="348272"/>
            <a:ext cx="0" cy="439695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98" name="Google Shape;98;p17"/>
          <p:cNvSpPr txBox="1"/>
          <p:nvPr>
            <p:ph idx="1" type="body"/>
          </p:nvPr>
        </p:nvSpPr>
        <p:spPr>
          <a:xfrm>
            <a:off x="857767" y="405678"/>
            <a:ext cx="1426369" cy="3119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b="0" i="0" sz="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b="0" i="0" sz="8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b="0" i="0" sz="8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b="0" i="0" sz="8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b="0" i="0" sz="800"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99" name="Google Shape;99;p17"/>
          <p:cNvSpPr txBox="1"/>
          <p:nvPr>
            <p:ph idx="2" type="body"/>
          </p:nvPr>
        </p:nvSpPr>
        <p:spPr>
          <a:xfrm>
            <a:off x="2594372" y="411540"/>
            <a:ext cx="1552575" cy="30608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  <a:defRPr b="0" i="0" sz="8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  <a:defRPr b="0" i="0" sz="8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  <a:defRPr b="0" i="0" sz="8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  <a:defRPr b="0" i="0" sz="8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  <a:defRPr b="0" i="0" sz="8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00" name="Google Shape;100;p17"/>
          <p:cNvSpPr txBox="1"/>
          <p:nvPr>
            <p:ph idx="3" type="body"/>
          </p:nvPr>
        </p:nvSpPr>
        <p:spPr>
          <a:xfrm>
            <a:off x="439424" y="1784747"/>
            <a:ext cx="3241898" cy="1799528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0" spcFirstLastPara="1" rIns="0" wrap="square" tIns="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01" name="Google Shape;101;p17"/>
          <p:cNvSpPr txBox="1"/>
          <p:nvPr>
            <p:ph idx="4" type="body"/>
          </p:nvPr>
        </p:nvSpPr>
        <p:spPr>
          <a:xfrm>
            <a:off x="439423" y="3887437"/>
            <a:ext cx="2950759" cy="415499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0" spcFirstLastPara="1" rIns="0" wrap="square" tIns="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02" name="Google Shape;102;p17"/>
          <p:cNvSpPr txBox="1"/>
          <p:nvPr>
            <p:ph idx="5" type="body"/>
          </p:nvPr>
        </p:nvSpPr>
        <p:spPr>
          <a:xfrm>
            <a:off x="4694919" y="1784747"/>
            <a:ext cx="4037976" cy="258884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2400"/>
              <a:buFont typeface="Arial"/>
              <a:buNone/>
              <a:defRPr b="0" i="0" sz="24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03" name="Google Shape;103;p17"/>
          <p:cNvSpPr txBox="1"/>
          <p:nvPr>
            <p:ph idx="6" type="body"/>
          </p:nvPr>
        </p:nvSpPr>
        <p:spPr>
          <a:xfrm>
            <a:off x="4694919" y="411540"/>
            <a:ext cx="1552575" cy="30608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  <a:defRPr b="0" i="0" sz="8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  <a:defRPr b="0" i="0" sz="8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  <a:defRPr b="0" i="0" sz="8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  <a:defRPr b="0" i="0" sz="8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  <a:defRPr b="0" i="0" sz="8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04" name="Google Shape;104;p17"/>
          <p:cNvSpPr txBox="1"/>
          <p:nvPr>
            <p:ph type="title"/>
          </p:nvPr>
        </p:nvSpPr>
        <p:spPr>
          <a:xfrm>
            <a:off x="439423" y="1085843"/>
            <a:ext cx="8293466" cy="58276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График_1">
  <p:cSld name="График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106" name="Google Shape;106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7899" y="348272"/>
            <a:ext cx="336207" cy="33620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7" name="Google Shape;107;p18"/>
          <p:cNvCxnSpPr/>
          <p:nvPr/>
        </p:nvCxnSpPr>
        <p:spPr>
          <a:xfrm>
            <a:off x="2474015" y="348272"/>
            <a:ext cx="0" cy="439695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8" name="Google Shape;108;p18"/>
          <p:cNvCxnSpPr/>
          <p:nvPr/>
        </p:nvCxnSpPr>
        <p:spPr>
          <a:xfrm>
            <a:off x="4574562" y="348272"/>
            <a:ext cx="0" cy="439695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9" name="Google Shape;109;p18"/>
          <p:cNvCxnSpPr/>
          <p:nvPr/>
        </p:nvCxnSpPr>
        <p:spPr>
          <a:xfrm>
            <a:off x="7707811" y="348272"/>
            <a:ext cx="0" cy="439695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10" name="Google Shape;110;p18"/>
          <p:cNvSpPr txBox="1"/>
          <p:nvPr/>
        </p:nvSpPr>
        <p:spPr>
          <a:xfrm>
            <a:off x="7807651" y="399208"/>
            <a:ext cx="503983" cy="23083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z="1500">
                <a:solidFill>
                  <a:srgbClr val="102D6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500">
              <a:solidFill>
                <a:srgbClr val="10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11" name="Google Shape;111;p18"/>
          <p:cNvCxnSpPr/>
          <p:nvPr/>
        </p:nvCxnSpPr>
        <p:spPr>
          <a:xfrm>
            <a:off x="8732901" y="348272"/>
            <a:ext cx="0" cy="439695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12" name="Google Shape;112;p18"/>
          <p:cNvSpPr txBox="1"/>
          <p:nvPr>
            <p:ph idx="1" type="body"/>
          </p:nvPr>
        </p:nvSpPr>
        <p:spPr>
          <a:xfrm>
            <a:off x="857767" y="405678"/>
            <a:ext cx="1426369" cy="3119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b="0" i="0" sz="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b="0" i="0" sz="8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b="0" i="0" sz="8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b="0" i="0" sz="8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b="0" i="0" sz="800"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13" name="Google Shape;113;p18"/>
          <p:cNvSpPr txBox="1"/>
          <p:nvPr>
            <p:ph idx="2" type="body"/>
          </p:nvPr>
        </p:nvSpPr>
        <p:spPr>
          <a:xfrm>
            <a:off x="2594372" y="411540"/>
            <a:ext cx="1552575" cy="30608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  <a:defRPr b="0" i="0" sz="8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  <a:defRPr b="0" i="0" sz="8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  <a:defRPr b="0" i="0" sz="8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  <a:defRPr b="0" i="0" sz="8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  <a:defRPr b="0" i="0" sz="8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14" name="Google Shape;114;p18"/>
          <p:cNvSpPr txBox="1"/>
          <p:nvPr>
            <p:ph idx="3" type="body"/>
          </p:nvPr>
        </p:nvSpPr>
        <p:spPr>
          <a:xfrm>
            <a:off x="4694919" y="411540"/>
            <a:ext cx="1552575" cy="30608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  <a:defRPr b="0" i="0" sz="8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  <a:defRPr b="0" i="0" sz="8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  <a:defRPr b="0" i="0" sz="8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  <a:defRPr b="0" i="0" sz="8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  <a:defRPr b="0" i="0" sz="8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15" name="Google Shape;115;p18"/>
          <p:cNvSpPr txBox="1"/>
          <p:nvPr>
            <p:ph type="title"/>
          </p:nvPr>
        </p:nvSpPr>
        <p:spPr>
          <a:xfrm>
            <a:off x="439424" y="1085843"/>
            <a:ext cx="3241898" cy="58276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6" name="Google Shape;116;p18"/>
          <p:cNvSpPr txBox="1"/>
          <p:nvPr>
            <p:ph idx="4" type="body"/>
          </p:nvPr>
        </p:nvSpPr>
        <p:spPr>
          <a:xfrm>
            <a:off x="439424" y="1784747"/>
            <a:ext cx="3241898" cy="1799528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0" spcFirstLastPara="1" rIns="0" wrap="square" tIns="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17" name="Google Shape;117;p18"/>
          <p:cNvSpPr txBox="1"/>
          <p:nvPr>
            <p:ph idx="5" type="body"/>
          </p:nvPr>
        </p:nvSpPr>
        <p:spPr>
          <a:xfrm>
            <a:off x="439423" y="3887437"/>
            <a:ext cx="2950759" cy="415499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0" spcFirstLastPara="1" rIns="0" wrap="square" tIns="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18" name="Google Shape;118;p18"/>
          <p:cNvSpPr/>
          <p:nvPr>
            <p:ph idx="6" type="chart"/>
          </p:nvPr>
        </p:nvSpPr>
        <p:spPr>
          <a:xfrm>
            <a:off x="3954073" y="1085843"/>
            <a:ext cx="4778826" cy="3217093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График_2">
  <p:cSld name="График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120" name="Google Shape;120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7899" y="348272"/>
            <a:ext cx="336207" cy="33620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1" name="Google Shape;121;p19"/>
          <p:cNvCxnSpPr/>
          <p:nvPr/>
        </p:nvCxnSpPr>
        <p:spPr>
          <a:xfrm>
            <a:off x="2474015" y="348272"/>
            <a:ext cx="0" cy="439695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2" name="Google Shape;122;p19"/>
          <p:cNvCxnSpPr/>
          <p:nvPr/>
        </p:nvCxnSpPr>
        <p:spPr>
          <a:xfrm>
            <a:off x="4574562" y="348272"/>
            <a:ext cx="0" cy="439695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3" name="Google Shape;123;p19"/>
          <p:cNvCxnSpPr/>
          <p:nvPr/>
        </p:nvCxnSpPr>
        <p:spPr>
          <a:xfrm>
            <a:off x="7707811" y="348272"/>
            <a:ext cx="0" cy="439695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24" name="Google Shape;124;p19"/>
          <p:cNvSpPr txBox="1"/>
          <p:nvPr/>
        </p:nvSpPr>
        <p:spPr>
          <a:xfrm>
            <a:off x="7807651" y="399208"/>
            <a:ext cx="503983" cy="23083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z="1500">
                <a:solidFill>
                  <a:srgbClr val="102D6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500">
              <a:solidFill>
                <a:srgbClr val="10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5" name="Google Shape;125;p19"/>
          <p:cNvCxnSpPr/>
          <p:nvPr/>
        </p:nvCxnSpPr>
        <p:spPr>
          <a:xfrm>
            <a:off x="8732901" y="348272"/>
            <a:ext cx="0" cy="439695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26" name="Google Shape;126;p19"/>
          <p:cNvSpPr txBox="1"/>
          <p:nvPr>
            <p:ph idx="1" type="body"/>
          </p:nvPr>
        </p:nvSpPr>
        <p:spPr>
          <a:xfrm>
            <a:off x="857767" y="405678"/>
            <a:ext cx="1426369" cy="3119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b="0" i="0" sz="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b="0" i="0" sz="8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b="0" i="0" sz="8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b="0" i="0" sz="8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b="0" i="0" sz="800"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27" name="Google Shape;127;p19"/>
          <p:cNvSpPr txBox="1"/>
          <p:nvPr>
            <p:ph idx="2" type="body"/>
          </p:nvPr>
        </p:nvSpPr>
        <p:spPr>
          <a:xfrm>
            <a:off x="2594372" y="411540"/>
            <a:ext cx="1552575" cy="30608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  <a:defRPr b="0" i="0" sz="8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  <a:defRPr b="0" i="0" sz="8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  <a:defRPr b="0" i="0" sz="8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  <a:defRPr b="0" i="0" sz="8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  <a:defRPr b="0" i="0" sz="8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28" name="Google Shape;128;p19"/>
          <p:cNvSpPr txBox="1"/>
          <p:nvPr>
            <p:ph idx="3" type="body"/>
          </p:nvPr>
        </p:nvSpPr>
        <p:spPr>
          <a:xfrm>
            <a:off x="4694919" y="411540"/>
            <a:ext cx="1552575" cy="30608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  <a:defRPr b="0" i="0" sz="8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  <a:defRPr b="0" i="0" sz="8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  <a:defRPr b="0" i="0" sz="8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  <a:defRPr b="0" i="0" sz="8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  <a:defRPr b="0" i="0" sz="8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29" name="Google Shape;129;p19"/>
          <p:cNvSpPr txBox="1"/>
          <p:nvPr>
            <p:ph idx="4" type="body"/>
          </p:nvPr>
        </p:nvSpPr>
        <p:spPr>
          <a:xfrm>
            <a:off x="439423" y="3887437"/>
            <a:ext cx="2950759" cy="415499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0" spcFirstLastPara="1" rIns="0" wrap="square" tIns="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30" name="Google Shape;130;p19"/>
          <p:cNvSpPr/>
          <p:nvPr>
            <p:ph idx="5" type="chart"/>
          </p:nvPr>
        </p:nvSpPr>
        <p:spPr>
          <a:xfrm>
            <a:off x="3954073" y="1085843"/>
            <a:ext cx="4778826" cy="3217093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1" name="Google Shape;131;p19"/>
          <p:cNvSpPr txBox="1"/>
          <p:nvPr>
            <p:ph idx="6" type="body"/>
          </p:nvPr>
        </p:nvSpPr>
        <p:spPr>
          <a:xfrm>
            <a:off x="439341" y="1085298"/>
            <a:ext cx="3242072" cy="527404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200"/>
              <a:buNone/>
              <a:defRPr b="0" i="0" sz="12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048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1200"/>
              <a:buChar char="•"/>
              <a:defRPr b="0" i="0" sz="12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048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1200"/>
              <a:buChar char="•"/>
              <a:defRPr b="0" i="0" sz="12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1200"/>
              <a:buChar char="•"/>
              <a:defRPr b="0" i="0" sz="12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48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1200"/>
              <a:buChar char="•"/>
              <a:defRPr b="0" i="0" sz="12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32" name="Google Shape;132;p19"/>
          <p:cNvSpPr txBox="1"/>
          <p:nvPr>
            <p:ph idx="7" type="body"/>
          </p:nvPr>
        </p:nvSpPr>
        <p:spPr>
          <a:xfrm>
            <a:off x="439424" y="1784747"/>
            <a:ext cx="3241898" cy="1799528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0" spcFirstLastPara="1" rIns="0" wrap="square" tIns="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Цифры">
  <p:cSld name="Цифры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134" name="Google Shape;134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7899" y="348272"/>
            <a:ext cx="336207" cy="33620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5" name="Google Shape;135;p20"/>
          <p:cNvCxnSpPr/>
          <p:nvPr/>
        </p:nvCxnSpPr>
        <p:spPr>
          <a:xfrm>
            <a:off x="2474015" y="348272"/>
            <a:ext cx="0" cy="439695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36" name="Google Shape;136;p20"/>
          <p:cNvCxnSpPr/>
          <p:nvPr/>
        </p:nvCxnSpPr>
        <p:spPr>
          <a:xfrm>
            <a:off x="4574562" y="348272"/>
            <a:ext cx="0" cy="439695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37" name="Google Shape;137;p20"/>
          <p:cNvCxnSpPr/>
          <p:nvPr/>
        </p:nvCxnSpPr>
        <p:spPr>
          <a:xfrm>
            <a:off x="7707811" y="348272"/>
            <a:ext cx="0" cy="439695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38" name="Google Shape;138;p20"/>
          <p:cNvSpPr txBox="1"/>
          <p:nvPr/>
        </p:nvSpPr>
        <p:spPr>
          <a:xfrm>
            <a:off x="7807651" y="399208"/>
            <a:ext cx="503983" cy="23083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z="1500">
                <a:solidFill>
                  <a:srgbClr val="102D6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500">
              <a:solidFill>
                <a:srgbClr val="10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9" name="Google Shape;139;p20"/>
          <p:cNvCxnSpPr/>
          <p:nvPr/>
        </p:nvCxnSpPr>
        <p:spPr>
          <a:xfrm>
            <a:off x="8732901" y="348272"/>
            <a:ext cx="0" cy="439695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40" name="Google Shape;140;p20"/>
          <p:cNvSpPr txBox="1"/>
          <p:nvPr>
            <p:ph idx="1" type="body"/>
          </p:nvPr>
        </p:nvSpPr>
        <p:spPr>
          <a:xfrm>
            <a:off x="857767" y="405678"/>
            <a:ext cx="1426369" cy="3119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b="0" i="0" sz="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b="0" i="0" sz="8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b="0" i="0" sz="8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b="0" i="0" sz="8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b="0" i="0" sz="800"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41" name="Google Shape;141;p20"/>
          <p:cNvSpPr txBox="1"/>
          <p:nvPr>
            <p:ph idx="2" type="body"/>
          </p:nvPr>
        </p:nvSpPr>
        <p:spPr>
          <a:xfrm>
            <a:off x="2594372" y="411540"/>
            <a:ext cx="1552575" cy="30608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  <a:defRPr b="0" i="0" sz="8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  <a:defRPr b="0" i="0" sz="8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  <a:defRPr b="0" i="0" sz="8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  <a:defRPr b="0" i="0" sz="8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  <a:defRPr b="0" i="0" sz="8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42" name="Google Shape;142;p20"/>
          <p:cNvSpPr txBox="1"/>
          <p:nvPr>
            <p:ph idx="3" type="body"/>
          </p:nvPr>
        </p:nvSpPr>
        <p:spPr>
          <a:xfrm>
            <a:off x="4694919" y="411540"/>
            <a:ext cx="1552575" cy="30608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  <a:defRPr b="0" i="0" sz="8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  <a:defRPr b="0" i="0" sz="8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  <a:defRPr b="0" i="0" sz="8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  <a:defRPr b="0" i="0" sz="8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  <a:defRPr b="0" i="0" sz="8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43" name="Google Shape;143;p20"/>
          <p:cNvSpPr txBox="1"/>
          <p:nvPr>
            <p:ph type="title"/>
          </p:nvPr>
        </p:nvSpPr>
        <p:spPr>
          <a:xfrm>
            <a:off x="439423" y="1085843"/>
            <a:ext cx="8293466" cy="58276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44" name="Google Shape;144;p20"/>
          <p:cNvSpPr txBox="1"/>
          <p:nvPr>
            <p:ph idx="4" type="body"/>
          </p:nvPr>
        </p:nvSpPr>
        <p:spPr>
          <a:xfrm>
            <a:off x="431307" y="3077996"/>
            <a:ext cx="2068607" cy="1177246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0" spcFirstLastPara="1" rIns="0" wrap="square" tIns="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45" name="Google Shape;145;p20"/>
          <p:cNvSpPr txBox="1"/>
          <p:nvPr>
            <p:ph idx="5" type="body"/>
          </p:nvPr>
        </p:nvSpPr>
        <p:spPr>
          <a:xfrm>
            <a:off x="3035255" y="3077996"/>
            <a:ext cx="2068209" cy="1177246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0" spcFirstLastPara="1" rIns="0" wrap="square" tIns="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46" name="Google Shape;146;p20"/>
          <p:cNvSpPr txBox="1"/>
          <p:nvPr>
            <p:ph idx="6" type="body"/>
          </p:nvPr>
        </p:nvSpPr>
        <p:spPr>
          <a:xfrm>
            <a:off x="5639204" y="3077996"/>
            <a:ext cx="2068209" cy="1177246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0" spcFirstLastPara="1" rIns="0" wrap="square" tIns="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47" name="Google Shape;147;p20"/>
          <p:cNvSpPr txBox="1"/>
          <p:nvPr>
            <p:ph idx="7" type="body"/>
          </p:nvPr>
        </p:nvSpPr>
        <p:spPr>
          <a:xfrm>
            <a:off x="431307" y="2032676"/>
            <a:ext cx="2068607" cy="8730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>
                <a:latin typeface="Arial"/>
                <a:ea typeface="Arial"/>
                <a:cs typeface="Arial"/>
                <a:sym typeface="Arial"/>
              </a:defRPr>
            </a:lvl1pPr>
            <a:lvl2pPr indent="-6858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200"/>
              <a:buChar char="•"/>
              <a:defRPr sz="7200">
                <a:latin typeface="Arial"/>
                <a:ea typeface="Arial"/>
                <a:cs typeface="Arial"/>
                <a:sym typeface="Arial"/>
              </a:defRPr>
            </a:lvl2pPr>
            <a:lvl3pPr indent="-6858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200"/>
              <a:buChar char="•"/>
              <a:defRPr sz="7200">
                <a:latin typeface="Arial"/>
                <a:ea typeface="Arial"/>
                <a:cs typeface="Arial"/>
                <a:sym typeface="Arial"/>
              </a:defRPr>
            </a:lvl3pPr>
            <a:lvl4pPr indent="-6858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200"/>
              <a:buChar char="•"/>
              <a:defRPr sz="7200">
                <a:latin typeface="Arial"/>
                <a:ea typeface="Arial"/>
                <a:cs typeface="Arial"/>
                <a:sym typeface="Arial"/>
              </a:defRPr>
            </a:lvl4pPr>
            <a:lvl5pPr indent="-6858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200"/>
              <a:buChar char="•"/>
              <a:defRPr sz="7200"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48" name="Google Shape;148;p20"/>
          <p:cNvSpPr txBox="1"/>
          <p:nvPr>
            <p:ph idx="8" type="body"/>
          </p:nvPr>
        </p:nvSpPr>
        <p:spPr>
          <a:xfrm>
            <a:off x="3035255" y="2032676"/>
            <a:ext cx="2068607" cy="8730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>
                <a:latin typeface="Arial"/>
                <a:ea typeface="Arial"/>
                <a:cs typeface="Arial"/>
                <a:sym typeface="Arial"/>
              </a:defRPr>
            </a:lvl1pPr>
            <a:lvl2pPr indent="-6858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200"/>
              <a:buChar char="•"/>
              <a:defRPr sz="7200">
                <a:latin typeface="Arial"/>
                <a:ea typeface="Arial"/>
                <a:cs typeface="Arial"/>
                <a:sym typeface="Arial"/>
              </a:defRPr>
            </a:lvl2pPr>
            <a:lvl3pPr indent="-6858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200"/>
              <a:buChar char="•"/>
              <a:defRPr sz="7200">
                <a:latin typeface="Arial"/>
                <a:ea typeface="Arial"/>
                <a:cs typeface="Arial"/>
                <a:sym typeface="Arial"/>
              </a:defRPr>
            </a:lvl3pPr>
            <a:lvl4pPr indent="-6858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200"/>
              <a:buChar char="•"/>
              <a:defRPr sz="7200">
                <a:latin typeface="Arial"/>
                <a:ea typeface="Arial"/>
                <a:cs typeface="Arial"/>
                <a:sym typeface="Arial"/>
              </a:defRPr>
            </a:lvl4pPr>
            <a:lvl5pPr indent="-6858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200"/>
              <a:buChar char="•"/>
              <a:defRPr sz="7200"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49" name="Google Shape;149;p20"/>
          <p:cNvSpPr txBox="1"/>
          <p:nvPr>
            <p:ph idx="9" type="body"/>
          </p:nvPr>
        </p:nvSpPr>
        <p:spPr>
          <a:xfrm>
            <a:off x="5639204" y="2032676"/>
            <a:ext cx="2068607" cy="8730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>
                <a:latin typeface="Arial"/>
                <a:ea typeface="Arial"/>
                <a:cs typeface="Arial"/>
                <a:sym typeface="Arial"/>
              </a:defRPr>
            </a:lvl1pPr>
            <a:lvl2pPr indent="-6858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200"/>
              <a:buChar char="•"/>
              <a:defRPr sz="7200">
                <a:latin typeface="Arial"/>
                <a:ea typeface="Arial"/>
                <a:cs typeface="Arial"/>
                <a:sym typeface="Arial"/>
              </a:defRPr>
            </a:lvl2pPr>
            <a:lvl3pPr indent="-6858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200"/>
              <a:buChar char="•"/>
              <a:defRPr sz="7200">
                <a:latin typeface="Arial"/>
                <a:ea typeface="Arial"/>
                <a:cs typeface="Arial"/>
                <a:sym typeface="Arial"/>
              </a:defRPr>
            </a:lvl3pPr>
            <a:lvl4pPr indent="-6858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200"/>
              <a:buChar char="•"/>
              <a:defRPr sz="7200">
                <a:latin typeface="Arial"/>
                <a:ea typeface="Arial"/>
                <a:cs typeface="Arial"/>
                <a:sym typeface="Arial"/>
              </a:defRPr>
            </a:lvl4pPr>
            <a:lvl5pPr indent="-6858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200"/>
              <a:buChar char="•"/>
              <a:defRPr sz="7200"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аблица_1">
  <p:cSld name="Таблица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151" name="Google Shape;151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7899" y="348272"/>
            <a:ext cx="336207" cy="33620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52" name="Google Shape;152;p21"/>
          <p:cNvCxnSpPr/>
          <p:nvPr/>
        </p:nvCxnSpPr>
        <p:spPr>
          <a:xfrm>
            <a:off x="2474015" y="348272"/>
            <a:ext cx="0" cy="439695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53" name="Google Shape;153;p21"/>
          <p:cNvCxnSpPr/>
          <p:nvPr/>
        </p:nvCxnSpPr>
        <p:spPr>
          <a:xfrm>
            <a:off x="4574562" y="348272"/>
            <a:ext cx="0" cy="439695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54" name="Google Shape;154;p21"/>
          <p:cNvCxnSpPr/>
          <p:nvPr/>
        </p:nvCxnSpPr>
        <p:spPr>
          <a:xfrm>
            <a:off x="7707811" y="348272"/>
            <a:ext cx="0" cy="439695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55" name="Google Shape;155;p21"/>
          <p:cNvSpPr txBox="1"/>
          <p:nvPr/>
        </p:nvSpPr>
        <p:spPr>
          <a:xfrm>
            <a:off x="7807651" y="399208"/>
            <a:ext cx="503983" cy="23083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z="1500">
                <a:solidFill>
                  <a:srgbClr val="102D6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500">
              <a:solidFill>
                <a:srgbClr val="10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6" name="Google Shape;156;p21"/>
          <p:cNvCxnSpPr/>
          <p:nvPr/>
        </p:nvCxnSpPr>
        <p:spPr>
          <a:xfrm>
            <a:off x="8732901" y="348272"/>
            <a:ext cx="0" cy="439695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57" name="Google Shape;157;p21"/>
          <p:cNvSpPr txBox="1"/>
          <p:nvPr>
            <p:ph idx="1" type="body"/>
          </p:nvPr>
        </p:nvSpPr>
        <p:spPr>
          <a:xfrm>
            <a:off x="857767" y="405678"/>
            <a:ext cx="1426369" cy="3119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b="0" i="0" sz="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b="0" i="0" sz="8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b="0" i="0" sz="8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b="0" i="0" sz="8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b="0" i="0" sz="800"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58" name="Google Shape;158;p21"/>
          <p:cNvSpPr txBox="1"/>
          <p:nvPr>
            <p:ph idx="2" type="body"/>
          </p:nvPr>
        </p:nvSpPr>
        <p:spPr>
          <a:xfrm>
            <a:off x="2594372" y="411540"/>
            <a:ext cx="1552575" cy="30608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  <a:defRPr b="0" i="0" sz="8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  <a:defRPr b="0" i="0" sz="8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  <a:defRPr b="0" i="0" sz="8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  <a:defRPr b="0" i="0" sz="8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  <a:defRPr b="0" i="0" sz="8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59" name="Google Shape;159;p21"/>
          <p:cNvSpPr txBox="1"/>
          <p:nvPr>
            <p:ph idx="3" type="body"/>
          </p:nvPr>
        </p:nvSpPr>
        <p:spPr>
          <a:xfrm>
            <a:off x="4694919" y="411540"/>
            <a:ext cx="1552575" cy="30608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  <a:defRPr b="0" i="0" sz="8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  <a:defRPr b="0" i="0" sz="8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  <a:defRPr b="0" i="0" sz="8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  <a:defRPr b="0" i="0" sz="8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  <a:defRPr b="0" i="0" sz="8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60" name="Google Shape;160;p21"/>
          <p:cNvSpPr txBox="1"/>
          <p:nvPr>
            <p:ph idx="4" type="body"/>
          </p:nvPr>
        </p:nvSpPr>
        <p:spPr>
          <a:xfrm>
            <a:off x="439340" y="1085299"/>
            <a:ext cx="8293549" cy="2308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200"/>
              <a:buNone/>
              <a:defRPr b="0" i="0" sz="12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048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1200"/>
              <a:buChar char="•"/>
              <a:defRPr b="0" i="0" sz="12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048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1200"/>
              <a:buChar char="•"/>
              <a:defRPr b="0" i="0" sz="12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1200"/>
              <a:buChar char="•"/>
              <a:defRPr b="0" i="0" sz="12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48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1200"/>
              <a:buChar char="•"/>
              <a:defRPr b="0" i="0" sz="12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61" name="Google Shape;161;p21"/>
          <p:cNvSpPr txBox="1"/>
          <p:nvPr>
            <p:ph idx="5" type="body"/>
          </p:nvPr>
        </p:nvSpPr>
        <p:spPr>
          <a:xfrm>
            <a:off x="439341" y="4304392"/>
            <a:ext cx="5118227" cy="52740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21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1000"/>
              <a:buChar char="•"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21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1000"/>
              <a:buChar char="•"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21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1000"/>
              <a:buChar char="•"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21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1000"/>
              <a:buChar char="•"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аблица_2">
  <p:cSld name="Таблица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163" name="Google Shape;163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7899" y="348272"/>
            <a:ext cx="336207" cy="33620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64" name="Google Shape;164;p22"/>
          <p:cNvCxnSpPr/>
          <p:nvPr/>
        </p:nvCxnSpPr>
        <p:spPr>
          <a:xfrm>
            <a:off x="2474015" y="348272"/>
            <a:ext cx="0" cy="439695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65" name="Google Shape;165;p22"/>
          <p:cNvCxnSpPr/>
          <p:nvPr/>
        </p:nvCxnSpPr>
        <p:spPr>
          <a:xfrm>
            <a:off x="4574562" y="348272"/>
            <a:ext cx="0" cy="439695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66" name="Google Shape;166;p22"/>
          <p:cNvCxnSpPr/>
          <p:nvPr/>
        </p:nvCxnSpPr>
        <p:spPr>
          <a:xfrm>
            <a:off x="7707811" y="348272"/>
            <a:ext cx="0" cy="439695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67" name="Google Shape;167;p22"/>
          <p:cNvSpPr txBox="1"/>
          <p:nvPr/>
        </p:nvSpPr>
        <p:spPr>
          <a:xfrm>
            <a:off x="7807651" y="399208"/>
            <a:ext cx="503983" cy="23083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z="1500">
                <a:solidFill>
                  <a:srgbClr val="102D6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500">
              <a:solidFill>
                <a:srgbClr val="10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68" name="Google Shape;168;p22"/>
          <p:cNvCxnSpPr/>
          <p:nvPr/>
        </p:nvCxnSpPr>
        <p:spPr>
          <a:xfrm>
            <a:off x="8732901" y="348272"/>
            <a:ext cx="0" cy="439695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69" name="Google Shape;169;p22"/>
          <p:cNvSpPr txBox="1"/>
          <p:nvPr>
            <p:ph idx="1" type="body"/>
          </p:nvPr>
        </p:nvSpPr>
        <p:spPr>
          <a:xfrm>
            <a:off x="857767" y="405678"/>
            <a:ext cx="1426369" cy="3119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b="0" i="0" sz="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b="0" i="0" sz="8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b="0" i="0" sz="8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b="0" i="0" sz="8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b="0" i="0" sz="800"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70" name="Google Shape;170;p22"/>
          <p:cNvSpPr txBox="1"/>
          <p:nvPr>
            <p:ph idx="2" type="body"/>
          </p:nvPr>
        </p:nvSpPr>
        <p:spPr>
          <a:xfrm>
            <a:off x="2594372" y="411540"/>
            <a:ext cx="1552575" cy="30608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  <a:defRPr b="0" i="0" sz="8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  <a:defRPr b="0" i="0" sz="8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  <a:defRPr b="0" i="0" sz="8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  <a:defRPr b="0" i="0" sz="8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  <a:defRPr b="0" i="0" sz="8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71" name="Google Shape;171;p22"/>
          <p:cNvSpPr txBox="1"/>
          <p:nvPr>
            <p:ph idx="3" type="body"/>
          </p:nvPr>
        </p:nvSpPr>
        <p:spPr>
          <a:xfrm>
            <a:off x="4694919" y="411540"/>
            <a:ext cx="1552575" cy="30608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  <a:defRPr b="0" i="0" sz="8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  <a:defRPr b="0" i="0" sz="8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  <a:defRPr b="0" i="0" sz="8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  <a:defRPr b="0" i="0" sz="8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  <a:defRPr b="0" i="0" sz="8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72" name="Google Shape;172;p22"/>
          <p:cNvSpPr txBox="1"/>
          <p:nvPr>
            <p:ph idx="4" type="body"/>
          </p:nvPr>
        </p:nvSpPr>
        <p:spPr>
          <a:xfrm>
            <a:off x="439340" y="1085298"/>
            <a:ext cx="5713408" cy="40275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200"/>
              <a:buNone/>
              <a:defRPr b="0" i="0" sz="12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048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1200"/>
              <a:buChar char="•"/>
              <a:defRPr b="0" i="0" sz="12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048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1200"/>
              <a:buChar char="•"/>
              <a:defRPr b="0" i="0" sz="12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1200"/>
              <a:buChar char="•"/>
              <a:defRPr b="0" i="0" sz="12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48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1200"/>
              <a:buChar char="•"/>
              <a:defRPr b="0" i="0" sz="12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73" name="Google Shape;173;p22"/>
          <p:cNvSpPr txBox="1"/>
          <p:nvPr>
            <p:ph idx="5" type="body"/>
          </p:nvPr>
        </p:nvSpPr>
        <p:spPr>
          <a:xfrm>
            <a:off x="439341" y="4304392"/>
            <a:ext cx="5118227" cy="52740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21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1000"/>
              <a:buChar char="•"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21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1000"/>
              <a:buChar char="•"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21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1000"/>
              <a:buChar char="•"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21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1000"/>
              <a:buChar char="•"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74" name="Google Shape;174;p22"/>
          <p:cNvSpPr txBox="1"/>
          <p:nvPr>
            <p:ph idx="6" type="body"/>
          </p:nvPr>
        </p:nvSpPr>
        <p:spPr>
          <a:xfrm>
            <a:off x="6515105" y="1656272"/>
            <a:ext cx="2197999" cy="1928004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0" spcFirstLastPara="1" rIns="0" wrap="square" tIns="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чистый">
  <p:cSld name="чистый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0A204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7" name="Google Shape;177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983107" y="1982857"/>
            <a:ext cx="1177787" cy="11777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чистый_2">
  <p:cSld name="чистый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179" name="Google Shape;179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7899" y="348272"/>
            <a:ext cx="336207" cy="33620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80" name="Google Shape;180;p24"/>
          <p:cNvCxnSpPr/>
          <p:nvPr/>
        </p:nvCxnSpPr>
        <p:spPr>
          <a:xfrm>
            <a:off x="2474015" y="348272"/>
            <a:ext cx="0" cy="439695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81" name="Google Shape;181;p24"/>
          <p:cNvCxnSpPr/>
          <p:nvPr/>
        </p:nvCxnSpPr>
        <p:spPr>
          <a:xfrm>
            <a:off x="4574562" y="348272"/>
            <a:ext cx="0" cy="439695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82" name="Google Shape;182;p24"/>
          <p:cNvCxnSpPr/>
          <p:nvPr/>
        </p:nvCxnSpPr>
        <p:spPr>
          <a:xfrm>
            <a:off x="7707811" y="348272"/>
            <a:ext cx="0" cy="439695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83" name="Google Shape;183;p24"/>
          <p:cNvSpPr txBox="1"/>
          <p:nvPr/>
        </p:nvSpPr>
        <p:spPr>
          <a:xfrm>
            <a:off x="7807651" y="399208"/>
            <a:ext cx="503983" cy="23083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z="1500">
                <a:solidFill>
                  <a:srgbClr val="102D6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500">
              <a:solidFill>
                <a:srgbClr val="10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4" name="Google Shape;184;p24"/>
          <p:cNvCxnSpPr/>
          <p:nvPr/>
        </p:nvCxnSpPr>
        <p:spPr>
          <a:xfrm>
            <a:off x="8732901" y="348272"/>
            <a:ext cx="0" cy="439695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85" name="Google Shape;185;p24"/>
          <p:cNvSpPr txBox="1"/>
          <p:nvPr>
            <p:ph idx="1" type="body"/>
          </p:nvPr>
        </p:nvSpPr>
        <p:spPr>
          <a:xfrm>
            <a:off x="857767" y="405678"/>
            <a:ext cx="1426369" cy="3119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b="0" i="0" sz="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b="0" i="0" sz="8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b="0" i="0" sz="8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b="0" i="0" sz="8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b="0" i="0" sz="800"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86" name="Google Shape;186;p24"/>
          <p:cNvSpPr txBox="1"/>
          <p:nvPr>
            <p:ph idx="2" type="body"/>
          </p:nvPr>
        </p:nvSpPr>
        <p:spPr>
          <a:xfrm>
            <a:off x="2594372" y="411540"/>
            <a:ext cx="1552575" cy="30608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  <a:defRPr b="0" i="0" sz="8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  <a:defRPr b="0" i="0" sz="8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  <a:defRPr b="0" i="0" sz="8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  <a:defRPr b="0" i="0" sz="8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  <a:defRPr b="0" i="0" sz="8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87" name="Google Shape;187;p24"/>
          <p:cNvSpPr txBox="1"/>
          <p:nvPr>
            <p:ph idx="3" type="body"/>
          </p:nvPr>
        </p:nvSpPr>
        <p:spPr>
          <a:xfrm>
            <a:off x="4694919" y="411540"/>
            <a:ext cx="1552575" cy="30608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  <a:defRPr b="0" i="0" sz="8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  <a:defRPr b="0" i="0" sz="8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  <a:defRPr b="0" i="0" sz="8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  <a:defRPr b="0" i="0" sz="8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  <a:defRPr b="0" i="0" sz="8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цвет">
  <p:cSld name="цвет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189" name="Google Shape;189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7899" y="348272"/>
            <a:ext cx="336207" cy="33620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90" name="Google Shape;190;p25"/>
          <p:cNvCxnSpPr/>
          <p:nvPr/>
        </p:nvCxnSpPr>
        <p:spPr>
          <a:xfrm>
            <a:off x="2474015" y="348272"/>
            <a:ext cx="0" cy="439695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91" name="Google Shape;191;p25"/>
          <p:cNvCxnSpPr/>
          <p:nvPr/>
        </p:nvCxnSpPr>
        <p:spPr>
          <a:xfrm>
            <a:off x="4574562" y="348272"/>
            <a:ext cx="0" cy="439695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92" name="Google Shape;192;p25"/>
          <p:cNvCxnSpPr/>
          <p:nvPr/>
        </p:nvCxnSpPr>
        <p:spPr>
          <a:xfrm>
            <a:off x="7707811" y="348272"/>
            <a:ext cx="0" cy="439695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93" name="Google Shape;193;p25"/>
          <p:cNvSpPr txBox="1"/>
          <p:nvPr/>
        </p:nvSpPr>
        <p:spPr>
          <a:xfrm>
            <a:off x="7807651" y="399208"/>
            <a:ext cx="503983" cy="23083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z="1500">
                <a:solidFill>
                  <a:srgbClr val="102D6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500">
              <a:solidFill>
                <a:srgbClr val="10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4" name="Google Shape;194;p25"/>
          <p:cNvCxnSpPr/>
          <p:nvPr/>
        </p:nvCxnSpPr>
        <p:spPr>
          <a:xfrm>
            <a:off x="8732901" y="348272"/>
            <a:ext cx="0" cy="439695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95" name="Google Shape;195;p25"/>
          <p:cNvSpPr txBox="1"/>
          <p:nvPr>
            <p:ph idx="1" type="body"/>
          </p:nvPr>
        </p:nvSpPr>
        <p:spPr>
          <a:xfrm>
            <a:off x="857767" y="405678"/>
            <a:ext cx="1426369" cy="3119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b="0" i="0" sz="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b="0" i="0" sz="8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b="0" i="0" sz="8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b="0" i="0" sz="8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b="0" i="0" sz="800"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96" name="Google Shape;196;p25"/>
          <p:cNvSpPr txBox="1"/>
          <p:nvPr>
            <p:ph idx="2" type="body"/>
          </p:nvPr>
        </p:nvSpPr>
        <p:spPr>
          <a:xfrm>
            <a:off x="2594372" y="411540"/>
            <a:ext cx="1552575" cy="30608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  <a:defRPr b="0" i="0" sz="8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  <a:defRPr b="0" i="0" sz="8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  <a:defRPr b="0" i="0" sz="8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  <a:defRPr b="0" i="0" sz="8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  <a:defRPr b="0" i="0" sz="8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97" name="Google Shape;197;p25"/>
          <p:cNvSpPr txBox="1"/>
          <p:nvPr>
            <p:ph idx="3" type="body"/>
          </p:nvPr>
        </p:nvSpPr>
        <p:spPr>
          <a:xfrm>
            <a:off x="4694919" y="411540"/>
            <a:ext cx="1552575" cy="30608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  <a:defRPr b="0" i="0" sz="8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  <a:defRPr b="0" i="0" sz="8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  <a:defRPr b="0" i="0" sz="8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  <a:defRPr b="0" i="0" sz="8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  <a:defRPr b="0" i="0" sz="8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98" name="Google Shape;198;p25"/>
          <p:cNvSpPr txBox="1"/>
          <p:nvPr>
            <p:ph type="title"/>
          </p:nvPr>
        </p:nvSpPr>
        <p:spPr>
          <a:xfrm>
            <a:off x="439424" y="1085843"/>
            <a:ext cx="3241898" cy="58276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99" name="Google Shape;199;p25"/>
          <p:cNvSpPr txBox="1"/>
          <p:nvPr>
            <p:ph idx="4" type="body"/>
          </p:nvPr>
        </p:nvSpPr>
        <p:spPr>
          <a:xfrm>
            <a:off x="439424" y="1784747"/>
            <a:ext cx="3241898" cy="1799528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0" spcFirstLastPara="1" rIns="0" wrap="square" tIns="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200" name="Google Shape;200;p25"/>
          <p:cNvSpPr/>
          <p:nvPr/>
        </p:nvSpPr>
        <p:spPr>
          <a:xfrm>
            <a:off x="4044736" y="1085843"/>
            <a:ext cx="623248" cy="623248"/>
          </a:xfrm>
          <a:prstGeom prst="ellipse">
            <a:avLst/>
          </a:prstGeom>
          <a:solidFill>
            <a:srgbClr val="0E2D69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Google Shape;201;p25"/>
          <p:cNvSpPr/>
          <p:nvPr/>
        </p:nvSpPr>
        <p:spPr>
          <a:xfrm>
            <a:off x="5057194" y="1085843"/>
            <a:ext cx="623248" cy="623248"/>
          </a:xfrm>
          <a:prstGeom prst="ellipse">
            <a:avLst/>
          </a:prstGeom>
          <a:solidFill>
            <a:srgbClr val="234A9B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Google Shape;202;p25"/>
          <p:cNvSpPr/>
          <p:nvPr/>
        </p:nvSpPr>
        <p:spPr>
          <a:xfrm>
            <a:off x="6069651" y="1085843"/>
            <a:ext cx="623248" cy="623248"/>
          </a:xfrm>
          <a:prstGeom prst="ellipse">
            <a:avLst/>
          </a:prstGeom>
          <a:solidFill>
            <a:srgbClr val="11A0D7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Google Shape;203;p25"/>
          <p:cNvSpPr/>
          <p:nvPr/>
        </p:nvSpPr>
        <p:spPr>
          <a:xfrm>
            <a:off x="7082108" y="1085843"/>
            <a:ext cx="623248" cy="623248"/>
          </a:xfrm>
          <a:prstGeom prst="ellipse">
            <a:avLst/>
          </a:prstGeom>
          <a:solidFill>
            <a:srgbClr val="029C63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p25"/>
          <p:cNvSpPr/>
          <p:nvPr/>
        </p:nvSpPr>
        <p:spPr>
          <a:xfrm>
            <a:off x="8094566" y="1085843"/>
            <a:ext cx="623248" cy="623248"/>
          </a:xfrm>
          <a:prstGeom prst="ellipse">
            <a:avLst/>
          </a:prstGeom>
          <a:solidFill>
            <a:srgbClr val="EB681F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p25"/>
          <p:cNvSpPr/>
          <p:nvPr/>
        </p:nvSpPr>
        <p:spPr>
          <a:xfrm>
            <a:off x="4044736" y="2031524"/>
            <a:ext cx="623248" cy="623248"/>
          </a:xfrm>
          <a:prstGeom prst="ellipse">
            <a:avLst/>
          </a:prstGeom>
          <a:solidFill>
            <a:srgbClr val="7D4EBA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Google Shape;206;p25"/>
          <p:cNvSpPr/>
          <p:nvPr/>
        </p:nvSpPr>
        <p:spPr>
          <a:xfrm>
            <a:off x="5057194" y="2031524"/>
            <a:ext cx="623248" cy="623248"/>
          </a:xfrm>
          <a:prstGeom prst="ellipse">
            <a:avLst/>
          </a:prstGeom>
          <a:solidFill>
            <a:srgbClr val="E61F3D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Google Shape;207;p25"/>
          <p:cNvSpPr/>
          <p:nvPr/>
        </p:nvSpPr>
        <p:spPr>
          <a:xfrm>
            <a:off x="6069651" y="2031524"/>
            <a:ext cx="623248" cy="623248"/>
          </a:xfrm>
          <a:prstGeom prst="ellipse">
            <a:avLst/>
          </a:prstGeom>
          <a:solidFill>
            <a:srgbClr val="FBBA00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25"/>
          <p:cNvSpPr/>
          <p:nvPr/>
        </p:nvSpPr>
        <p:spPr>
          <a:xfrm>
            <a:off x="7082108" y="2031524"/>
            <a:ext cx="623248" cy="623248"/>
          </a:xfrm>
          <a:prstGeom prst="ellipse">
            <a:avLst/>
          </a:prstGeom>
          <a:solidFill>
            <a:srgbClr val="7DA0D3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Google Shape;209;p25"/>
          <p:cNvSpPr/>
          <p:nvPr/>
        </p:nvSpPr>
        <p:spPr>
          <a:xfrm>
            <a:off x="8094566" y="2031524"/>
            <a:ext cx="623248" cy="623248"/>
          </a:xfrm>
          <a:prstGeom prst="ellipse">
            <a:avLst/>
          </a:prstGeom>
          <a:solidFill>
            <a:srgbClr val="47A0A0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0" name="Google Shape;210;p25"/>
          <p:cNvSpPr/>
          <p:nvPr/>
        </p:nvSpPr>
        <p:spPr>
          <a:xfrm>
            <a:off x="4044736" y="2977207"/>
            <a:ext cx="623248" cy="623248"/>
          </a:xfrm>
          <a:prstGeom prst="ellipse">
            <a:avLst/>
          </a:prstGeom>
          <a:solidFill>
            <a:srgbClr val="EB8C3C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" name="Google Shape;211;p25"/>
          <p:cNvSpPr/>
          <p:nvPr/>
        </p:nvSpPr>
        <p:spPr>
          <a:xfrm>
            <a:off x="5057194" y="2977207"/>
            <a:ext cx="623248" cy="623248"/>
          </a:xfrm>
          <a:prstGeom prst="ellipse">
            <a:avLst/>
          </a:prstGeom>
          <a:solidFill>
            <a:srgbClr val="96628C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" name="Google Shape;212;p25"/>
          <p:cNvSpPr/>
          <p:nvPr/>
        </p:nvSpPr>
        <p:spPr>
          <a:xfrm>
            <a:off x="6069651" y="2977207"/>
            <a:ext cx="623248" cy="623248"/>
          </a:xfrm>
          <a:prstGeom prst="ellipse">
            <a:avLst/>
          </a:prstGeom>
          <a:solidFill>
            <a:srgbClr val="CD5A5A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3" name="Google Shape;213;p25"/>
          <p:cNvSpPr/>
          <p:nvPr/>
        </p:nvSpPr>
        <p:spPr>
          <a:xfrm>
            <a:off x="7082108" y="2977207"/>
            <a:ext cx="623248" cy="623248"/>
          </a:xfrm>
          <a:prstGeom prst="ellipse">
            <a:avLst/>
          </a:prstGeom>
          <a:solidFill>
            <a:srgbClr val="FFD746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4" name="Google Shape;214;p25"/>
          <p:cNvSpPr/>
          <p:nvPr/>
        </p:nvSpPr>
        <p:spPr>
          <a:xfrm>
            <a:off x="8094566" y="2977207"/>
            <a:ext cx="623248" cy="623248"/>
          </a:xfrm>
          <a:prstGeom prst="ellipse">
            <a:avLst/>
          </a:prstGeom>
          <a:solidFill>
            <a:srgbClr val="CDDDF0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" name="Google Shape;215;p25"/>
          <p:cNvSpPr/>
          <p:nvPr/>
        </p:nvSpPr>
        <p:spPr>
          <a:xfrm>
            <a:off x="4044736" y="3937327"/>
            <a:ext cx="623248" cy="623248"/>
          </a:xfrm>
          <a:prstGeom prst="ellipse">
            <a:avLst/>
          </a:prstGeom>
          <a:solidFill>
            <a:srgbClr val="D7EBB4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" name="Google Shape;216;p25"/>
          <p:cNvSpPr/>
          <p:nvPr/>
        </p:nvSpPr>
        <p:spPr>
          <a:xfrm>
            <a:off x="5057194" y="3937327"/>
            <a:ext cx="623248" cy="623248"/>
          </a:xfrm>
          <a:prstGeom prst="ellipse">
            <a:avLst/>
          </a:prstGeom>
          <a:solidFill>
            <a:srgbClr val="FFDC9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Google Shape;217;p25"/>
          <p:cNvSpPr/>
          <p:nvPr/>
        </p:nvSpPr>
        <p:spPr>
          <a:xfrm>
            <a:off x="6069651" y="3937327"/>
            <a:ext cx="623248" cy="623248"/>
          </a:xfrm>
          <a:prstGeom prst="ellipse">
            <a:avLst/>
          </a:prstGeom>
          <a:solidFill>
            <a:srgbClr val="D7C3F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Google Shape;218;p25"/>
          <p:cNvSpPr/>
          <p:nvPr/>
        </p:nvSpPr>
        <p:spPr>
          <a:xfrm>
            <a:off x="7082108" y="3937327"/>
            <a:ext cx="623248" cy="623248"/>
          </a:xfrm>
          <a:prstGeom prst="ellipse">
            <a:avLst/>
          </a:prstGeom>
          <a:solidFill>
            <a:srgbClr val="F6C3C3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Google Shape;219;p25"/>
          <p:cNvSpPr/>
          <p:nvPr/>
        </p:nvSpPr>
        <p:spPr>
          <a:xfrm>
            <a:off x="8094566" y="3937327"/>
            <a:ext cx="623248" cy="623248"/>
          </a:xfrm>
          <a:prstGeom prst="ellipse">
            <a:avLst/>
          </a:prstGeom>
          <a:solidFill>
            <a:srgbClr val="FFF07D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888C9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Google Shape;54;p13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888C9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C9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C9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C9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C9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C9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C9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C9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C9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C9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3.png"/><Relationship Id="rId4" Type="http://schemas.openxmlformats.org/officeDocument/2006/relationships/image" Target="../media/image10.png"/><Relationship Id="rId5" Type="http://schemas.openxmlformats.org/officeDocument/2006/relationships/image" Target="../media/image6.png"/><Relationship Id="rId6" Type="http://schemas.openxmlformats.org/officeDocument/2006/relationships/image" Target="../media/image14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5" Type="http://schemas.openxmlformats.org/officeDocument/2006/relationships/image" Target="../media/image16.png"/><Relationship Id="rId6" Type="http://schemas.openxmlformats.org/officeDocument/2006/relationships/image" Target="../media/image5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26"/>
          <p:cNvSpPr txBox="1"/>
          <p:nvPr>
            <p:ph type="title"/>
          </p:nvPr>
        </p:nvSpPr>
        <p:spPr>
          <a:xfrm>
            <a:off x="938950" y="1829850"/>
            <a:ext cx="5651100" cy="148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2880"/>
              <a:buFont typeface="Arial"/>
              <a:buNone/>
            </a:pPr>
            <a:r>
              <a:rPr lang="ru" sz="2500"/>
              <a:t>Сравнение моделей машинного обучения в задаче классификации тематики открыток на русском языке</a:t>
            </a:r>
            <a:endParaRPr sz="2500"/>
          </a:p>
        </p:txBody>
      </p:sp>
      <p:sp>
        <p:nvSpPr>
          <p:cNvPr id="225" name="Google Shape;225;p26"/>
          <p:cNvSpPr txBox="1"/>
          <p:nvPr>
            <p:ph idx="1" type="body"/>
          </p:nvPr>
        </p:nvSpPr>
        <p:spPr>
          <a:xfrm>
            <a:off x="1556210" y="890881"/>
            <a:ext cx="2886538" cy="32637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ru"/>
              <a:t>Факультет гуманитарных наук</a:t>
            </a:r>
            <a:endParaRPr/>
          </a:p>
        </p:txBody>
      </p:sp>
      <p:sp>
        <p:nvSpPr>
          <p:cNvPr id="226" name="Google Shape;226;p26"/>
          <p:cNvSpPr txBox="1"/>
          <p:nvPr>
            <p:ph idx="2" type="body"/>
          </p:nvPr>
        </p:nvSpPr>
        <p:spPr>
          <a:xfrm>
            <a:off x="4694565" y="880372"/>
            <a:ext cx="1708547" cy="3473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900"/>
              <a:buFont typeface="Arial"/>
              <a:buNone/>
            </a:pPr>
            <a:r>
              <a:rPr lang="ru"/>
              <a:t>Фундаментальная и прикладная лингвистика</a:t>
            </a:r>
            <a:endParaRPr/>
          </a:p>
        </p:txBody>
      </p:sp>
      <p:sp>
        <p:nvSpPr>
          <p:cNvPr id="227" name="Google Shape;227;p26"/>
          <p:cNvSpPr txBox="1"/>
          <p:nvPr>
            <p:ph idx="3" type="body"/>
          </p:nvPr>
        </p:nvSpPr>
        <p:spPr>
          <a:xfrm>
            <a:off x="6520000" y="712300"/>
            <a:ext cx="1771200" cy="34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360"/>
              <a:buFont typeface="Arial"/>
              <a:buNone/>
            </a:pPr>
            <a:r>
              <a:rPr lang="ru" sz="860"/>
              <a:t>Публикация подготовлена в ходе проведения исследования (проект № 24-00-004 «Динамика коммуникативных практик в почтовой переписке (на материале корпуса «Пишу тебе»)») в рамках Программы «Научный фонд Национального исследовательского университета «Высшая школа экономики» (НИУ ВШЭ)</a:t>
            </a:r>
            <a:endParaRPr sz="860"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360"/>
              <a:buFont typeface="Arial"/>
              <a:buNone/>
            </a:pPr>
            <a:r>
              <a:t/>
            </a:r>
            <a:endParaRPr sz="860"/>
          </a:p>
        </p:txBody>
      </p:sp>
      <p:sp>
        <p:nvSpPr>
          <p:cNvPr id="228" name="Google Shape;228;p26"/>
          <p:cNvSpPr txBox="1"/>
          <p:nvPr>
            <p:ph idx="4" type="body"/>
          </p:nvPr>
        </p:nvSpPr>
        <p:spPr>
          <a:xfrm>
            <a:off x="864500" y="3805075"/>
            <a:ext cx="6904800" cy="52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marR="0" rtl="0" algn="l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200"/>
              <a:buFont typeface="Arial"/>
              <a:buNone/>
            </a:pPr>
            <a:r>
              <a:rPr lang="ru" sz="1100"/>
              <a:t>Айсина А. К. 21ФиПЛ-1;</a:t>
            </a:r>
            <a:endParaRPr sz="1100"/>
          </a:p>
          <a:p>
            <a:pPr indent="0" lvl="0" marL="0" marR="0" rtl="0" algn="l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200"/>
              <a:buFont typeface="Arial"/>
              <a:buNone/>
            </a:pPr>
            <a:r>
              <a:t/>
            </a:r>
            <a:endParaRPr sz="1100"/>
          </a:p>
          <a:p>
            <a:pPr indent="0" lvl="0" marL="0" marR="0" rtl="0" algn="l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200"/>
              <a:buFont typeface="Arial"/>
              <a:buNone/>
            </a:pPr>
            <a:r>
              <a:rPr lang="ru" sz="1100"/>
              <a:t>Доможирова П. В. 21ФиПЛ-2;</a:t>
            </a:r>
            <a:endParaRPr sz="1100"/>
          </a:p>
          <a:p>
            <a:pPr indent="0" lvl="0" marL="0" marR="0" rtl="0" algn="l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200"/>
              <a:buFont typeface="Arial"/>
              <a:buNone/>
            </a:pPr>
            <a:r>
              <a:t/>
            </a:r>
            <a:endParaRPr sz="200"/>
          </a:p>
          <a:p>
            <a:pPr indent="0" lvl="0" marL="0" marR="0" rtl="0" algn="l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200"/>
              <a:buFont typeface="Arial"/>
              <a:buNone/>
            </a:pPr>
            <a:r>
              <a:t/>
            </a:r>
            <a:endParaRPr sz="1100"/>
          </a:p>
          <a:p>
            <a:pPr indent="0" lvl="0" marL="0" marR="0" rtl="0" algn="l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200"/>
              <a:buFont typeface="Arial"/>
              <a:buNone/>
            </a:pPr>
            <a:r>
              <a:rPr lang="ru" sz="1100"/>
              <a:t>Научный руководитель: Куликова В. А. доцент.</a:t>
            </a:r>
            <a:endParaRPr sz="11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35"/>
          <p:cNvSpPr txBox="1"/>
          <p:nvPr>
            <p:ph type="title"/>
          </p:nvPr>
        </p:nvSpPr>
        <p:spPr>
          <a:xfrm>
            <a:off x="566446" y="1136850"/>
            <a:ext cx="2275800" cy="288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/>
              <a:t>LogisticRegression</a:t>
            </a:r>
            <a:endParaRPr sz="1200"/>
          </a:p>
        </p:txBody>
      </p:sp>
      <p:sp>
        <p:nvSpPr>
          <p:cNvPr id="303" name="Google Shape;303;p35"/>
          <p:cNvSpPr txBox="1"/>
          <p:nvPr>
            <p:ph type="title"/>
          </p:nvPr>
        </p:nvSpPr>
        <p:spPr>
          <a:xfrm>
            <a:off x="566446" y="2996100"/>
            <a:ext cx="2275800" cy="288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/>
              <a:t>SVC</a:t>
            </a:r>
            <a:endParaRPr sz="1200"/>
          </a:p>
        </p:txBody>
      </p:sp>
      <p:sp>
        <p:nvSpPr>
          <p:cNvPr id="304" name="Google Shape;304;p35"/>
          <p:cNvSpPr txBox="1"/>
          <p:nvPr>
            <p:ph type="title"/>
          </p:nvPr>
        </p:nvSpPr>
        <p:spPr>
          <a:xfrm>
            <a:off x="3242571" y="2996100"/>
            <a:ext cx="2331000" cy="288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/>
              <a:t>XGBClassifier</a:t>
            </a:r>
            <a:endParaRPr sz="800"/>
          </a:p>
        </p:txBody>
      </p:sp>
      <p:sp>
        <p:nvSpPr>
          <p:cNvPr id="305" name="Google Shape;305;p35"/>
          <p:cNvSpPr txBox="1"/>
          <p:nvPr>
            <p:ph type="title"/>
          </p:nvPr>
        </p:nvSpPr>
        <p:spPr>
          <a:xfrm>
            <a:off x="3270270" y="1134950"/>
            <a:ext cx="2275800" cy="288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/>
              <a:t>RandomForestClassifier</a:t>
            </a:r>
            <a:endParaRPr sz="1200"/>
          </a:p>
        </p:txBody>
      </p:sp>
      <p:pic>
        <p:nvPicPr>
          <p:cNvPr id="306" name="Google Shape;306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6450" y="1434175"/>
            <a:ext cx="2331127" cy="1473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" name="Google Shape;307;p3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70275" y="1432288"/>
            <a:ext cx="2275714" cy="1473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8" name="Google Shape;308;p3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66450" y="3300413"/>
            <a:ext cx="2331125" cy="145893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9" name="Google Shape;309;p3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242575" y="3293524"/>
            <a:ext cx="2331125" cy="1468933"/>
          </a:xfrm>
          <a:prstGeom prst="rect">
            <a:avLst/>
          </a:prstGeom>
          <a:noFill/>
          <a:ln>
            <a:noFill/>
          </a:ln>
        </p:spPr>
      </p:pic>
      <p:sp>
        <p:nvSpPr>
          <p:cNvPr id="310" name="Google Shape;310;p35"/>
          <p:cNvSpPr txBox="1"/>
          <p:nvPr>
            <p:ph idx="3" type="body"/>
          </p:nvPr>
        </p:nvSpPr>
        <p:spPr>
          <a:xfrm>
            <a:off x="5856575" y="1425450"/>
            <a:ext cx="2724600" cy="3333900"/>
          </a:xfrm>
          <a:prstGeom prst="rect">
            <a:avLst/>
          </a:prstGeom>
        </p:spPr>
        <p:txBody>
          <a:bodyPr anchorCtr="0" anchor="t" bIns="34275" lIns="0" spcFirstLastPara="1" rIns="0" wrap="square" tIns="0">
            <a:noAutofit/>
          </a:bodyPr>
          <a:lstStyle/>
          <a:p>
            <a:pPr indent="0" lvl="0" marL="0" rtl="0" algn="just">
              <a:spcBef>
                <a:spcPts val="900"/>
              </a:spcBef>
              <a:spcAft>
                <a:spcPts val="0"/>
              </a:spcAft>
              <a:buNone/>
            </a:pPr>
            <a:r>
              <a:rPr lang="ru" sz="1100"/>
              <a:t>1 - день рождения - 1097 открыток</a:t>
            </a:r>
            <a:endParaRPr sz="1100"/>
          </a:p>
          <a:p>
            <a:pPr indent="0" lvl="0" marL="0" rtl="0" algn="just">
              <a:spcBef>
                <a:spcPts val="900"/>
              </a:spcBef>
              <a:spcAft>
                <a:spcPts val="0"/>
              </a:spcAft>
              <a:buNone/>
            </a:pPr>
            <a:r>
              <a:rPr lang="ru" sz="1100"/>
              <a:t>7 - рождество - 827 открыток</a:t>
            </a:r>
            <a:endParaRPr sz="1100"/>
          </a:p>
          <a:p>
            <a:pPr indent="0" lvl="0" marL="0" rtl="0" algn="just">
              <a:spcBef>
                <a:spcPts val="900"/>
              </a:spcBef>
              <a:spcAft>
                <a:spcPts val="0"/>
              </a:spcAft>
              <a:buNone/>
            </a:pPr>
            <a:r>
              <a:rPr lang="ru" sz="1100"/>
              <a:t>Миноритарные классы (день рождения и рождество) показали более низкие значения precision (относительно всех положительных ответов модели) &amp; recall (относительно всех положительных объектов  в выборке), </a:t>
            </a:r>
            <a:r>
              <a:rPr lang="ru" sz="1100"/>
              <a:t>то есть данные классы дифференцируются алгоритмами хуже как в рамках задачи максимизации полноты положительных объектов, так и максимизации правильности положительных ответов, данных моделью</a:t>
            </a:r>
            <a:endParaRPr sz="1100"/>
          </a:p>
          <a:p>
            <a:pPr indent="0" lvl="0" marL="0" rtl="0" algn="just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just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</p:txBody>
      </p:sp>
      <p:sp>
        <p:nvSpPr>
          <p:cNvPr id="311" name="Google Shape;311;p35"/>
          <p:cNvSpPr txBox="1"/>
          <p:nvPr>
            <p:ph idx="1" type="body"/>
          </p:nvPr>
        </p:nvSpPr>
        <p:spPr>
          <a:xfrm>
            <a:off x="857767" y="405678"/>
            <a:ext cx="1426500" cy="312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ru" sz="900"/>
              <a:t>Фундаментальная и прикладная лингвистика</a:t>
            </a:r>
            <a:endParaRPr sz="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2" name="Google Shape;312;p35"/>
          <p:cNvSpPr txBox="1"/>
          <p:nvPr>
            <p:ph idx="2" type="body"/>
          </p:nvPr>
        </p:nvSpPr>
        <p:spPr>
          <a:xfrm>
            <a:off x="2565750" y="338825"/>
            <a:ext cx="1847700" cy="306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/>
              <a:t>Сравнение моделей машинного обучения в задаче классификации тематики открыток на русском языке</a:t>
            </a:r>
            <a:endParaRPr sz="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36"/>
          <p:cNvSpPr txBox="1"/>
          <p:nvPr>
            <p:ph idx="1" type="body"/>
          </p:nvPr>
        </p:nvSpPr>
        <p:spPr>
          <a:xfrm>
            <a:off x="857767" y="405678"/>
            <a:ext cx="1426500" cy="312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ru" sz="900"/>
              <a:t>Фундаментальная и прикладная лингвистика</a:t>
            </a:r>
            <a:endParaRPr sz="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8" name="Google Shape;318;p36"/>
          <p:cNvSpPr txBox="1"/>
          <p:nvPr>
            <p:ph idx="2" type="body"/>
          </p:nvPr>
        </p:nvSpPr>
        <p:spPr>
          <a:xfrm>
            <a:off x="2565750" y="338825"/>
            <a:ext cx="1847700" cy="306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/>
              <a:t>Сравнение моделей машинного обучения в задаче классификации тематики открыток на русском языке</a:t>
            </a:r>
            <a:endParaRPr sz="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9" name="Google Shape;319;p36"/>
          <p:cNvSpPr txBox="1"/>
          <p:nvPr>
            <p:ph idx="3" type="body"/>
          </p:nvPr>
        </p:nvSpPr>
        <p:spPr>
          <a:xfrm>
            <a:off x="439425" y="1565525"/>
            <a:ext cx="8293500" cy="3130800"/>
          </a:xfrm>
          <a:prstGeom prst="rect">
            <a:avLst/>
          </a:prstGeom>
        </p:spPr>
        <p:txBody>
          <a:bodyPr anchorCtr="0" anchor="t" bIns="34275" lIns="0" spcFirstLastPara="1" rIns="0" wrap="square" tIns="0">
            <a:noAutofit/>
          </a:bodyPr>
          <a:lstStyle/>
          <a:p>
            <a:pPr indent="-349250" lvl="0" marL="457200" rtl="0" algn="just">
              <a:spcBef>
                <a:spcPts val="900"/>
              </a:spcBef>
              <a:spcAft>
                <a:spcPts val="0"/>
              </a:spcAft>
              <a:buSzPts val="1900"/>
              <a:buChar char="-"/>
            </a:pPr>
            <a:r>
              <a:rPr lang="ru" sz="1900"/>
              <a:t>Возможность дальнейшей разметки корпуса не вручную расставляя теги, а автоматически определяя принадлежность к классу.</a:t>
            </a:r>
            <a:endParaRPr sz="1900"/>
          </a:p>
          <a:p>
            <a:pPr indent="0" lvl="0" marL="0" rtl="0" algn="just">
              <a:spcBef>
                <a:spcPts val="900"/>
              </a:spcBef>
              <a:spcAft>
                <a:spcPts val="0"/>
              </a:spcAft>
              <a:buNone/>
            </a:pPr>
            <a:r>
              <a:rPr lang="ru" sz="1900"/>
              <a:t>В свою очередь данное распределение нужно для дальнейшего лингвистического исследования речевых особенностей открыток в каждом классе (например, для описания коммуникативных практик поздравления/пожелания для различных праздников).</a:t>
            </a:r>
            <a:endParaRPr sz="1900"/>
          </a:p>
        </p:txBody>
      </p:sp>
      <p:sp>
        <p:nvSpPr>
          <p:cNvPr id="320" name="Google Shape;320;p36"/>
          <p:cNvSpPr txBox="1"/>
          <p:nvPr>
            <p:ph type="title"/>
          </p:nvPr>
        </p:nvSpPr>
        <p:spPr>
          <a:xfrm>
            <a:off x="439425" y="1100500"/>
            <a:ext cx="8293500" cy="37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900"/>
              <a:t>Данное исследование для решения лингвистических задач дает</a:t>
            </a:r>
            <a:r>
              <a:rPr lang="ru" sz="1900"/>
              <a:t>:</a:t>
            </a:r>
            <a:endParaRPr sz="19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27"/>
          <p:cNvSpPr txBox="1"/>
          <p:nvPr>
            <p:ph idx="1" type="body"/>
          </p:nvPr>
        </p:nvSpPr>
        <p:spPr>
          <a:xfrm>
            <a:off x="857767" y="405678"/>
            <a:ext cx="1426500" cy="312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ru" sz="900"/>
              <a:t>Фундаментальная и прикладная лингвистика</a:t>
            </a:r>
            <a:endParaRPr sz="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" name="Google Shape;234;p27"/>
          <p:cNvSpPr txBox="1"/>
          <p:nvPr>
            <p:ph idx="3" type="body"/>
          </p:nvPr>
        </p:nvSpPr>
        <p:spPr>
          <a:xfrm>
            <a:off x="425250" y="1385575"/>
            <a:ext cx="8293500" cy="3525900"/>
          </a:xfrm>
          <a:prstGeom prst="rect">
            <a:avLst/>
          </a:prstGeom>
        </p:spPr>
        <p:txBody>
          <a:bodyPr anchorCtr="0" anchor="t" bIns="34275" lIns="0" spcFirstLastPara="1" rIns="0" wrap="square" tIns="0">
            <a:noAutofit/>
          </a:bodyPr>
          <a:lstStyle/>
          <a:p>
            <a:pPr indent="0" lvl="0" marL="0" rtl="0" algn="just">
              <a:spcBef>
                <a:spcPts val="900"/>
              </a:spcBef>
              <a:spcAft>
                <a:spcPts val="0"/>
              </a:spcAft>
              <a:buNone/>
            </a:pPr>
            <a:r>
              <a:rPr b="1" lang="ru" sz="1600"/>
              <a:t>Цель исследования</a:t>
            </a:r>
            <a:r>
              <a:rPr lang="ru" sz="1600"/>
              <a:t> – провести сравнительный анализ </a:t>
            </a:r>
            <a:r>
              <a:rPr lang="ru" sz="1600"/>
              <a:t>четырех</a:t>
            </a:r>
            <a:r>
              <a:rPr lang="ru" sz="1600"/>
              <a:t> </a:t>
            </a:r>
            <a:r>
              <a:rPr lang="ru" sz="1600"/>
              <a:t>алгоритмов</a:t>
            </a:r>
            <a:r>
              <a:rPr lang="ru" sz="1600"/>
              <a:t> машинного обучения – логистической регрессии, случайного леса, метода опорных векторов и </a:t>
            </a:r>
            <a:r>
              <a:rPr lang="ru" sz="1600"/>
              <a:t>градиентного</a:t>
            </a:r>
            <a:r>
              <a:rPr lang="ru" sz="1600"/>
              <a:t> бустинга – для определения наиболее эффективного подхода к задаче классификации тематики русскоязычных открыток.</a:t>
            </a:r>
            <a:endParaRPr sz="1600"/>
          </a:p>
          <a:p>
            <a:pPr indent="0" lvl="0" marL="0" rtl="0" algn="just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just">
              <a:spcBef>
                <a:spcPts val="900"/>
              </a:spcBef>
              <a:spcAft>
                <a:spcPts val="0"/>
              </a:spcAft>
              <a:buNone/>
            </a:pPr>
            <a:r>
              <a:rPr b="1" lang="ru" sz="1600"/>
              <a:t>Задачи: </a:t>
            </a:r>
            <a:endParaRPr b="1" sz="1600"/>
          </a:p>
          <a:p>
            <a:pPr indent="-330200" lvl="0" marL="457200" rtl="0" algn="just">
              <a:spcBef>
                <a:spcPts val="900"/>
              </a:spcBef>
              <a:spcAft>
                <a:spcPts val="0"/>
              </a:spcAft>
              <a:buSzPts val="1600"/>
              <a:buAutoNum type="arabicPeriod"/>
            </a:pPr>
            <a:r>
              <a:rPr lang="ru" sz="1600"/>
              <a:t>Проведение исследования распределения данных;</a:t>
            </a:r>
            <a:endParaRPr b="1" sz="1600"/>
          </a:p>
          <a:p>
            <a:pPr indent="-330200" lvl="0" marL="457200" rtl="0" algn="just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ru" sz="1600"/>
              <a:t>Предобработка данных;</a:t>
            </a:r>
            <a:endParaRPr sz="1600"/>
          </a:p>
          <a:p>
            <a:pPr indent="-330200" lvl="0" marL="457200" rtl="0" algn="just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ru" sz="1600"/>
              <a:t>Обучение моделей;</a:t>
            </a:r>
            <a:endParaRPr sz="1600"/>
          </a:p>
          <a:p>
            <a:pPr indent="-330200" lvl="0" marL="457200" rtl="0" algn="just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ru" sz="1600"/>
              <a:t>Сравнительный анализ эффективности моделей.</a:t>
            </a:r>
            <a:endParaRPr sz="1600"/>
          </a:p>
        </p:txBody>
      </p:sp>
      <p:sp>
        <p:nvSpPr>
          <p:cNvPr id="235" name="Google Shape;235;p27"/>
          <p:cNvSpPr txBox="1"/>
          <p:nvPr>
            <p:ph idx="2" type="body"/>
          </p:nvPr>
        </p:nvSpPr>
        <p:spPr>
          <a:xfrm>
            <a:off x="2565750" y="338825"/>
            <a:ext cx="1847700" cy="306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/>
              <a:t>Сравнение моделей машинного обучения в задаче классификации тематики открыток на русском языке</a:t>
            </a:r>
            <a:endParaRPr sz="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28"/>
          <p:cNvSpPr txBox="1"/>
          <p:nvPr>
            <p:ph idx="1" type="body"/>
          </p:nvPr>
        </p:nvSpPr>
        <p:spPr>
          <a:xfrm>
            <a:off x="857767" y="405678"/>
            <a:ext cx="1426500" cy="312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ru" sz="900"/>
              <a:t>Фундаментальная и прикладная лингвистика</a:t>
            </a:r>
            <a:endParaRPr sz="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1" name="Google Shape;241;p28"/>
          <p:cNvSpPr txBox="1"/>
          <p:nvPr>
            <p:ph type="title"/>
          </p:nvPr>
        </p:nvSpPr>
        <p:spPr>
          <a:xfrm>
            <a:off x="439425" y="1069447"/>
            <a:ext cx="8293500" cy="312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/>
              <a:t>Материал:</a:t>
            </a:r>
            <a:endParaRPr b="1"/>
          </a:p>
        </p:txBody>
      </p:sp>
      <p:sp>
        <p:nvSpPr>
          <p:cNvPr id="242" name="Google Shape;242;p28"/>
          <p:cNvSpPr txBox="1"/>
          <p:nvPr>
            <p:ph idx="3" type="body"/>
          </p:nvPr>
        </p:nvSpPr>
        <p:spPr>
          <a:xfrm>
            <a:off x="439425" y="1462900"/>
            <a:ext cx="8293500" cy="3496800"/>
          </a:xfrm>
          <a:prstGeom prst="rect">
            <a:avLst/>
          </a:prstGeom>
        </p:spPr>
        <p:txBody>
          <a:bodyPr anchorCtr="0" anchor="t" bIns="34275" lIns="0" spcFirstLastPara="1" rIns="0" wrap="square" tIns="0">
            <a:noAutofit/>
          </a:bodyPr>
          <a:lstStyle/>
          <a:p>
            <a:pPr indent="0" lvl="0" marL="0" rtl="0" algn="just">
              <a:spcBef>
                <a:spcPts val="900"/>
              </a:spcBef>
              <a:spcAft>
                <a:spcPts val="0"/>
              </a:spcAft>
              <a:buNone/>
            </a:pPr>
            <a:r>
              <a:rPr lang="ru" sz="1200"/>
              <a:t>Тексты </a:t>
            </a:r>
            <a:r>
              <a:rPr lang="ru" sz="1200"/>
              <a:t>открыток на русском языке проекта </a:t>
            </a:r>
            <a:r>
              <a:rPr b="1" lang="ru" sz="1200"/>
              <a:t>"Пишу тебе"</a:t>
            </a:r>
            <a:r>
              <a:rPr b="1" lang="ru" sz="1200"/>
              <a:t>.</a:t>
            </a:r>
            <a:endParaRPr b="1" sz="1200"/>
          </a:p>
          <a:p>
            <a:pPr indent="0" lvl="0" marL="0" rtl="0" algn="just">
              <a:spcBef>
                <a:spcPts val="900"/>
              </a:spcBef>
              <a:spcAft>
                <a:spcPts val="0"/>
              </a:spcAft>
              <a:buNone/>
            </a:pPr>
            <a:r>
              <a:rPr b="1" lang="ru" sz="1200"/>
              <a:t>Исходный набор данных: </a:t>
            </a:r>
            <a:r>
              <a:rPr lang="ru" sz="1200"/>
              <a:t>32 642 открытки (включая крайне редкие теги, в частности “Из путешествия”, “Военное”, “День учителя” и др.)</a:t>
            </a:r>
            <a:endParaRPr sz="1200"/>
          </a:p>
          <a:p>
            <a:pPr indent="0" lvl="0" marL="0" rtl="0" algn="just">
              <a:spcBef>
                <a:spcPts val="1000"/>
              </a:spcBef>
              <a:spcAft>
                <a:spcPts val="0"/>
              </a:spcAft>
              <a:buNone/>
            </a:pPr>
            <a:r>
              <a:rPr b="1" lang="ru" sz="1200"/>
              <a:t>Упрощенная схема классификации </a:t>
            </a:r>
            <a:r>
              <a:rPr lang="ru" sz="1200"/>
              <a:t>(14 124 открытки)</a:t>
            </a:r>
            <a:r>
              <a:rPr b="1" lang="ru" sz="1200"/>
              <a:t>:</a:t>
            </a:r>
            <a:endParaRPr b="1" sz="1200"/>
          </a:p>
          <a:p>
            <a:pPr indent="-304800" lvl="0" marL="457200" rtl="0"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200"/>
              <a:buAutoNum type="arabicPeriod"/>
            </a:pPr>
            <a:r>
              <a:rPr lang="ru" sz="1200"/>
              <a:t>Новый год: 2924 открытки</a:t>
            </a:r>
            <a:endParaRPr sz="1200"/>
          </a:p>
          <a:p>
            <a:pPr indent="-3048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AutoNum type="arabicPeriod"/>
            </a:pPr>
            <a:r>
              <a:rPr lang="ru" sz="1200"/>
              <a:t>Восьмое марта: 2732 открытки</a:t>
            </a:r>
            <a:endParaRPr sz="1200"/>
          </a:p>
          <a:p>
            <a:pPr indent="-3048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AutoNum type="arabicPeriod"/>
            </a:pPr>
            <a:r>
              <a:rPr lang="ru" sz="1200"/>
              <a:t>Первое мая</a:t>
            </a:r>
            <a:r>
              <a:rPr lang="ru" sz="1200"/>
              <a:t>: 1916 открыток</a:t>
            </a:r>
            <a:endParaRPr sz="1200"/>
          </a:p>
          <a:p>
            <a:pPr indent="-3048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AutoNum type="arabicPeriod"/>
            </a:pPr>
            <a:r>
              <a:rPr lang="ru" sz="1200"/>
              <a:t>Именины: 1590 открыток</a:t>
            </a:r>
            <a:endParaRPr sz="1200"/>
          </a:p>
          <a:p>
            <a:pPr indent="-3048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AutoNum type="arabicPeriod"/>
            </a:pPr>
            <a:r>
              <a:rPr lang="ru" sz="1200"/>
              <a:t>Пасха: 1520 открыток</a:t>
            </a:r>
            <a:endParaRPr sz="1200"/>
          </a:p>
          <a:p>
            <a:pPr indent="-3048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AutoNum type="arabicPeriod"/>
            </a:pPr>
            <a:r>
              <a:rPr lang="ru" sz="1200"/>
              <a:t>Октябрьская революция: 1518 открыток</a:t>
            </a:r>
            <a:endParaRPr sz="1200"/>
          </a:p>
          <a:p>
            <a:pPr indent="-3048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AutoNum type="arabicPeriod"/>
            </a:pPr>
            <a:r>
              <a:rPr lang="ru" sz="1200"/>
              <a:t>День рождения: 1097 открыток</a:t>
            </a:r>
            <a:endParaRPr sz="1200"/>
          </a:p>
          <a:p>
            <a:pPr indent="-3048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AutoNum type="arabicPeriod"/>
            </a:pPr>
            <a:r>
              <a:rPr lang="ru" sz="1200"/>
              <a:t>Рождество: 827 открыток</a:t>
            </a:r>
            <a:endParaRPr sz="1200"/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/>
              <a:t>Пример</a:t>
            </a:r>
            <a:r>
              <a:rPr lang="ru" sz="1200"/>
              <a:t>: </a:t>
            </a:r>
            <a:r>
              <a:rPr i="1" lang="ru" sz="1200"/>
              <a:t>Галина Александровна! Вас и Вашу семью поздравляю с Новым Годом! Здоровья и благополучия. В этом году мы были в Кацевели[^Кацивели]. По-прежнему хорошо. Всего доброго Жукова Алла Михайловна</a:t>
            </a:r>
            <a:endParaRPr i="1" sz="1200"/>
          </a:p>
        </p:txBody>
      </p:sp>
      <p:sp>
        <p:nvSpPr>
          <p:cNvPr id="243" name="Google Shape;243;p28"/>
          <p:cNvSpPr txBox="1"/>
          <p:nvPr>
            <p:ph idx="2" type="body"/>
          </p:nvPr>
        </p:nvSpPr>
        <p:spPr>
          <a:xfrm>
            <a:off x="2565750" y="338825"/>
            <a:ext cx="1847700" cy="306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/>
              <a:t>Сравнение моделей машинного обучения в задаче классификации тематики открыток на русском языке</a:t>
            </a:r>
            <a:endParaRPr sz="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29"/>
          <p:cNvSpPr txBox="1"/>
          <p:nvPr>
            <p:ph idx="1" type="body"/>
          </p:nvPr>
        </p:nvSpPr>
        <p:spPr>
          <a:xfrm>
            <a:off x="857767" y="405678"/>
            <a:ext cx="1426500" cy="312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ru" sz="900"/>
              <a:t>Фундаментальная и прикладная лингвистика</a:t>
            </a:r>
            <a:endParaRPr sz="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9" name="Google Shape;249;p29"/>
          <p:cNvSpPr txBox="1"/>
          <p:nvPr>
            <p:ph type="title"/>
          </p:nvPr>
        </p:nvSpPr>
        <p:spPr>
          <a:xfrm>
            <a:off x="490200" y="1135425"/>
            <a:ext cx="8163600" cy="436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/>
              <a:t>Предобработка:</a:t>
            </a:r>
            <a:endParaRPr b="1"/>
          </a:p>
        </p:txBody>
      </p:sp>
      <p:sp>
        <p:nvSpPr>
          <p:cNvPr id="250" name="Google Shape;250;p29"/>
          <p:cNvSpPr txBox="1"/>
          <p:nvPr>
            <p:ph idx="3" type="body"/>
          </p:nvPr>
        </p:nvSpPr>
        <p:spPr>
          <a:xfrm>
            <a:off x="490200" y="1513300"/>
            <a:ext cx="8163600" cy="3206700"/>
          </a:xfrm>
          <a:prstGeom prst="rect">
            <a:avLst/>
          </a:prstGeom>
        </p:spPr>
        <p:txBody>
          <a:bodyPr anchorCtr="0" anchor="t" bIns="34275" lIns="0" spcFirstLastPara="1" rIns="0" wrap="square" tIns="0">
            <a:noAutofit/>
          </a:bodyPr>
          <a:lstStyle/>
          <a:p>
            <a:pPr indent="0" lvl="0" marL="0" rtl="0" algn="just">
              <a:spcBef>
                <a:spcPts val="900"/>
              </a:spcBef>
              <a:spcAft>
                <a:spcPts val="0"/>
              </a:spcAft>
              <a:buNone/>
            </a:pPr>
            <a:r>
              <a:rPr b="1" lang="ru" sz="1600"/>
              <a:t>Этапы</a:t>
            </a:r>
            <a:r>
              <a:rPr lang="ru" sz="1600"/>
              <a:t>:</a:t>
            </a:r>
            <a:endParaRPr sz="1600"/>
          </a:p>
          <a:p>
            <a:pPr indent="-330200" lvl="0" marL="457200" rtl="0" algn="just">
              <a:spcBef>
                <a:spcPts val="900"/>
              </a:spcBef>
              <a:spcAft>
                <a:spcPts val="0"/>
              </a:spcAft>
              <a:buSzPts val="1600"/>
              <a:buAutoNum type="arabicPeriod"/>
            </a:pPr>
            <a:r>
              <a:rPr lang="ru" sz="1600"/>
              <a:t>Приведение к нижнему регистру.</a:t>
            </a:r>
            <a:endParaRPr sz="1600"/>
          </a:p>
          <a:p>
            <a:pPr indent="-330200" lvl="0" marL="457200" rtl="0" algn="just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ru" sz="1600"/>
              <a:t>Удаление всех небуквенных и непробельных символов.</a:t>
            </a:r>
            <a:endParaRPr sz="1600"/>
          </a:p>
          <a:p>
            <a:pPr indent="-330200" lvl="0" marL="457200" rtl="0" algn="just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ru" sz="1600"/>
              <a:t>Токенизация.</a:t>
            </a:r>
            <a:endParaRPr sz="1600"/>
          </a:p>
          <a:p>
            <a:pPr indent="-330200" lvl="0" marL="457200" rtl="0" algn="just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ru" sz="1600"/>
              <a:t>Удаление стоп-слов.</a:t>
            </a:r>
            <a:endParaRPr sz="1600"/>
          </a:p>
          <a:p>
            <a:pPr indent="-330200" lvl="0" marL="457200" rtl="0" algn="just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ru" sz="1600"/>
              <a:t>Лемматизация.</a:t>
            </a:r>
            <a:endParaRPr sz="1600"/>
          </a:p>
          <a:p>
            <a:pPr indent="0" lvl="0" marL="0" rtl="0" algn="just">
              <a:spcBef>
                <a:spcPts val="900"/>
              </a:spcBef>
              <a:spcAft>
                <a:spcPts val="0"/>
              </a:spcAft>
              <a:buNone/>
            </a:pPr>
            <a:r>
              <a:rPr b="1" lang="ru" sz="1600"/>
              <a:t>Векторизация текстов</a:t>
            </a:r>
            <a:r>
              <a:rPr lang="ru" sz="1600"/>
              <a:t>:</a:t>
            </a:r>
            <a:endParaRPr sz="1600"/>
          </a:p>
          <a:p>
            <a:pPr indent="-330200" lvl="0" marL="457200" rtl="0" algn="just">
              <a:spcBef>
                <a:spcPts val="900"/>
              </a:spcBef>
              <a:spcAft>
                <a:spcPts val="0"/>
              </a:spcAft>
              <a:buSzPts val="1600"/>
              <a:buChar char="-"/>
            </a:pPr>
            <a:r>
              <a:rPr lang="ru" sz="1600"/>
              <a:t>Метод: TF-IDF для преобразования текстов в числовые векторы.</a:t>
            </a:r>
            <a:endParaRPr sz="1600"/>
          </a:p>
          <a:p>
            <a:pPr indent="0" lvl="0" marL="0" rtl="0" algn="just">
              <a:spcBef>
                <a:spcPts val="900"/>
              </a:spcBef>
              <a:spcAft>
                <a:spcPts val="0"/>
              </a:spcAft>
              <a:buNone/>
            </a:pPr>
            <a:r>
              <a:rPr b="1" lang="ru" sz="1600"/>
              <a:t>Кодирование меток классов</a:t>
            </a:r>
            <a:r>
              <a:rPr lang="ru" sz="1600"/>
              <a:t>:</a:t>
            </a:r>
            <a:endParaRPr sz="1600"/>
          </a:p>
          <a:p>
            <a:pPr indent="-330200" lvl="0" marL="457200" rtl="0" algn="just">
              <a:spcBef>
                <a:spcPts val="900"/>
              </a:spcBef>
              <a:spcAft>
                <a:spcPts val="0"/>
              </a:spcAft>
              <a:buSzPts val="1600"/>
              <a:buChar char="-"/>
            </a:pPr>
            <a:r>
              <a:rPr lang="ru" sz="1600"/>
              <a:t>Инструмент: LabelEncoder из scikit-learn для преобразования текстовых меток в числовые значения.</a:t>
            </a:r>
            <a:endParaRPr sz="1600"/>
          </a:p>
        </p:txBody>
      </p:sp>
      <p:sp>
        <p:nvSpPr>
          <p:cNvPr id="251" name="Google Shape;251;p29"/>
          <p:cNvSpPr txBox="1"/>
          <p:nvPr>
            <p:ph idx="2" type="body"/>
          </p:nvPr>
        </p:nvSpPr>
        <p:spPr>
          <a:xfrm>
            <a:off x="2565750" y="338825"/>
            <a:ext cx="1847700" cy="306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/>
              <a:t>Сравнение моделей машинного обучения в задаче классификации тематики открыток на русском языке</a:t>
            </a:r>
            <a:endParaRPr sz="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30"/>
          <p:cNvSpPr txBox="1"/>
          <p:nvPr>
            <p:ph idx="1" type="body"/>
          </p:nvPr>
        </p:nvSpPr>
        <p:spPr>
          <a:xfrm>
            <a:off x="857767" y="405678"/>
            <a:ext cx="1426500" cy="312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ru" sz="900"/>
              <a:t>Фундаментальная и прикладная лингвистика</a:t>
            </a:r>
            <a:endParaRPr sz="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7" name="Google Shape;257;p30"/>
          <p:cNvSpPr txBox="1"/>
          <p:nvPr>
            <p:ph type="title"/>
          </p:nvPr>
        </p:nvSpPr>
        <p:spPr>
          <a:xfrm>
            <a:off x="498300" y="1200800"/>
            <a:ext cx="8147400" cy="312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/>
              <a:t>Описание выбранных алгоритмов машинного обучения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8" name="Google Shape;258;p30"/>
          <p:cNvSpPr txBox="1"/>
          <p:nvPr>
            <p:ph idx="3" type="body"/>
          </p:nvPr>
        </p:nvSpPr>
        <p:spPr>
          <a:xfrm>
            <a:off x="425250" y="1596725"/>
            <a:ext cx="8147400" cy="3303300"/>
          </a:xfrm>
          <a:prstGeom prst="rect">
            <a:avLst/>
          </a:prstGeom>
        </p:spPr>
        <p:txBody>
          <a:bodyPr anchorCtr="0" anchor="t" bIns="34275" lIns="0" spcFirstLastPara="1" rIns="0" wrap="square" tIns="0">
            <a:noAutofit/>
          </a:bodyPr>
          <a:lstStyle/>
          <a:p>
            <a:pPr indent="-317500" lvl="0" marL="457200" rtl="0" algn="just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SzPts val="1400"/>
              <a:buAutoNum type="arabicPeriod"/>
            </a:pPr>
            <a:r>
              <a:rPr b="1" lang="ru" sz="1400"/>
              <a:t>Логистическая регрессия (LogisticRegression)</a:t>
            </a:r>
            <a:endParaRPr b="1" sz="1400"/>
          </a:p>
          <a:p>
            <a:pPr indent="-317500" lvl="1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 sz="1400"/>
              <a:t>простота в интерпретации, показывает хорошие результаты на небольших наборах данных.</a:t>
            </a:r>
            <a:endParaRPr sz="1400"/>
          </a:p>
          <a:p>
            <a:pPr indent="-3175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b="1" lang="ru" sz="1400"/>
              <a:t>Метод опорных векторов (SVС)</a:t>
            </a:r>
            <a:endParaRPr b="1" sz="1400"/>
          </a:p>
          <a:p>
            <a:pPr indent="-317500" lvl="1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 sz="1400"/>
              <a:t>хорошо работает с пространством признаков большого размера и с данными небольшого объема;</a:t>
            </a:r>
            <a:endParaRPr sz="1400"/>
          </a:p>
          <a:p>
            <a:pPr indent="-3175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b="1" lang="ru" sz="1400"/>
              <a:t>Случайный лес (RandomForestClassifier)</a:t>
            </a:r>
            <a:endParaRPr b="1" sz="1400"/>
          </a:p>
          <a:p>
            <a:pPr indent="-317500" lvl="1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 sz="1400"/>
              <a:t>хорошо справляется с большим количеством признаков, не требует снижения размерности данных для достижения хороших результатов.</a:t>
            </a:r>
            <a:endParaRPr sz="1400"/>
          </a:p>
          <a:p>
            <a:pPr indent="-3175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b="1" lang="ru" sz="1400"/>
              <a:t>Градиентный бустинг (XGBClassifier)</a:t>
            </a:r>
            <a:endParaRPr b="1" sz="1400"/>
          </a:p>
          <a:p>
            <a:pPr indent="-317500" lvl="1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 sz="1400"/>
              <a:t>высокая эффективность и способность улучшать результаты на данных с несбалансированными классами.</a:t>
            </a:r>
            <a:endParaRPr sz="1400"/>
          </a:p>
        </p:txBody>
      </p:sp>
      <p:sp>
        <p:nvSpPr>
          <p:cNvPr id="259" name="Google Shape;259;p30"/>
          <p:cNvSpPr txBox="1"/>
          <p:nvPr>
            <p:ph idx="2" type="body"/>
          </p:nvPr>
        </p:nvSpPr>
        <p:spPr>
          <a:xfrm>
            <a:off x="2565750" y="338825"/>
            <a:ext cx="1847700" cy="306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/>
              <a:t>Сравнение моделей машинного обучения в задаче классификации тематики открыток на русском языке</a:t>
            </a:r>
            <a:endParaRPr sz="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31"/>
          <p:cNvSpPr txBox="1"/>
          <p:nvPr>
            <p:ph idx="1" type="body"/>
          </p:nvPr>
        </p:nvSpPr>
        <p:spPr>
          <a:xfrm>
            <a:off x="857767" y="405678"/>
            <a:ext cx="1426500" cy="312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ru" sz="900"/>
              <a:t>Фундаментальная и прикладная лингвистика</a:t>
            </a:r>
            <a:endParaRPr sz="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5" name="Google Shape;265;p31"/>
          <p:cNvSpPr txBox="1"/>
          <p:nvPr>
            <p:ph type="title"/>
          </p:nvPr>
        </p:nvSpPr>
        <p:spPr>
          <a:xfrm>
            <a:off x="425248" y="1282918"/>
            <a:ext cx="8293500" cy="582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/>
              <a:t>Дисбаланс классов</a:t>
            </a:r>
            <a:endParaRPr b="1"/>
          </a:p>
        </p:txBody>
      </p:sp>
      <p:sp>
        <p:nvSpPr>
          <p:cNvPr id="266" name="Google Shape;266;p31"/>
          <p:cNvSpPr txBox="1"/>
          <p:nvPr>
            <p:ph idx="3" type="body"/>
          </p:nvPr>
        </p:nvSpPr>
        <p:spPr>
          <a:xfrm>
            <a:off x="425250" y="1719275"/>
            <a:ext cx="8293500" cy="3141900"/>
          </a:xfrm>
          <a:prstGeom prst="rect">
            <a:avLst/>
          </a:prstGeom>
        </p:spPr>
        <p:txBody>
          <a:bodyPr anchorCtr="0" anchor="t" bIns="34275" lIns="0" spcFirstLastPara="1" rIns="0" wrap="square" tIns="0">
            <a:noAutofit/>
          </a:bodyPr>
          <a:lstStyle/>
          <a:p>
            <a:pPr indent="0" lvl="0" marL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rPr b="1" lang="ru" sz="1400"/>
              <a:t>Пропорции классов</a:t>
            </a:r>
            <a:r>
              <a:rPr lang="ru" sz="1400"/>
              <a:t>:</a:t>
            </a:r>
            <a:endParaRPr sz="1400"/>
          </a:p>
          <a:p>
            <a:pPr indent="-317500" lvl="0" marL="457200" rtl="0" algn="l">
              <a:spcBef>
                <a:spcPts val="900"/>
              </a:spcBef>
              <a:spcAft>
                <a:spcPts val="0"/>
              </a:spcAft>
              <a:buSzPts val="1400"/>
              <a:buChar char="●"/>
            </a:pPr>
            <a:r>
              <a:rPr lang="ru" sz="1400"/>
              <a:t>Новый год - 0.207024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ru" sz="1400"/>
              <a:t>Восьмое марта - 0.193430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ru" sz="1400"/>
              <a:t>Первое мая - 0.135656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ru" sz="1400"/>
              <a:t>Именины - 0.112574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ru" sz="1400"/>
              <a:t>Пасха - 0.107618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ru" sz="1400"/>
              <a:t>Октябрьская революция - 0.107477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ru" sz="1400"/>
              <a:t>День рождения - 0.077669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ru" sz="1400"/>
              <a:t>Рождество - 0.058553</a:t>
            </a:r>
            <a:endParaRPr sz="1400"/>
          </a:p>
          <a:p>
            <a:pPr indent="0" lvl="0" marL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b="1" sz="1300"/>
          </a:p>
          <a:p>
            <a:pPr indent="0" lvl="0" marL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b="1" sz="1300"/>
          </a:p>
          <a:p>
            <a:pPr indent="0" lvl="0" marL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b="1" sz="100"/>
          </a:p>
          <a:p>
            <a:pPr indent="0" lvl="0" marL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rPr b="1" lang="ru" sz="1300"/>
              <a:t>Отношение размера наибольшего класса к наименьшему:</a:t>
            </a:r>
            <a:r>
              <a:rPr lang="ru" sz="1300"/>
              <a:t> 3.54</a:t>
            </a:r>
            <a:endParaRPr sz="1300"/>
          </a:p>
          <a:p>
            <a:pPr indent="0" lvl="0" marL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67" name="Google Shape;267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18675" y="1282925"/>
            <a:ext cx="4700074" cy="3355525"/>
          </a:xfrm>
          <a:prstGeom prst="rect">
            <a:avLst/>
          </a:prstGeom>
          <a:noFill/>
          <a:ln>
            <a:noFill/>
          </a:ln>
        </p:spPr>
      </p:pic>
      <p:sp>
        <p:nvSpPr>
          <p:cNvPr id="268" name="Google Shape;268;p31"/>
          <p:cNvSpPr txBox="1"/>
          <p:nvPr>
            <p:ph idx="2" type="body"/>
          </p:nvPr>
        </p:nvSpPr>
        <p:spPr>
          <a:xfrm>
            <a:off x="2565750" y="338825"/>
            <a:ext cx="1847700" cy="306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/>
              <a:t>Сравнение моделей машинного обучения в задаче классификации тематики открыток на русском языке</a:t>
            </a:r>
            <a:endParaRPr sz="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32"/>
          <p:cNvSpPr txBox="1"/>
          <p:nvPr>
            <p:ph type="title"/>
          </p:nvPr>
        </p:nvSpPr>
        <p:spPr>
          <a:xfrm>
            <a:off x="244600" y="1027278"/>
            <a:ext cx="8293500" cy="532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/>
              <a:t>С изменением </a:t>
            </a:r>
            <a:endParaRPr b="1"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/>
              <a:t>весов классов:</a:t>
            </a:r>
            <a:endParaRPr b="1" sz="1200"/>
          </a:p>
        </p:txBody>
      </p:sp>
      <p:graphicFrame>
        <p:nvGraphicFramePr>
          <p:cNvPr id="274" name="Google Shape;274;p32"/>
          <p:cNvGraphicFramePr/>
          <p:nvPr/>
        </p:nvGraphicFramePr>
        <p:xfrm>
          <a:off x="1606225" y="102726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{16D5B52E-87A4-49BF-A844-9C3A1F94D537}</a:tableStyleId>
              </a:tblPr>
              <a:tblGrid>
                <a:gridCol w="2039675"/>
                <a:gridCol w="1579825"/>
                <a:gridCol w="1809750"/>
                <a:gridCol w="1809750"/>
              </a:tblGrid>
              <a:tr h="242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200"/>
                        <a:t>Классификатор</a:t>
                      </a:r>
                      <a:endParaRPr b="1"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200"/>
                        <a:t>Precision</a:t>
                      </a:r>
                      <a:endParaRPr b="1"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200"/>
                        <a:t>Recall</a:t>
                      </a:r>
                      <a:endParaRPr b="1"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200"/>
                        <a:t>F1 Score</a:t>
                      </a:r>
                      <a:endParaRPr b="1" sz="1200"/>
                    </a:p>
                  </a:txBody>
                  <a:tcPr marT="91425" marB="91425" marR="91425" marL="91425"/>
                </a:tc>
              </a:tr>
              <a:tr h="242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200"/>
                        <a:t>LogisticRegression</a:t>
                      </a:r>
                      <a:endParaRPr b="1"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/>
                        <a:t>0.9151 ± 0.0069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/>
                        <a:t>0.8936 ± 0.0072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/>
                        <a:t>0.9021 ± 0.0071</a:t>
                      </a:r>
                      <a:endParaRPr sz="1200"/>
                    </a:p>
                  </a:txBody>
                  <a:tcPr marT="91425" marB="91425" marR="91425" marL="91425"/>
                </a:tc>
              </a:tr>
              <a:tr h="242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200"/>
                        <a:t>RandomForestClassifier</a:t>
                      </a:r>
                      <a:endParaRPr b="1"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/>
                        <a:t>0.9140 ± 0.0090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/>
                        <a:t>0.8902 ± 0.0078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/>
                        <a:t>0.8996 ± 0.0084</a:t>
                      </a:r>
                      <a:endParaRPr sz="1200"/>
                    </a:p>
                  </a:txBody>
                  <a:tcPr marT="91425" marB="91425" marR="91425" marL="91425"/>
                </a:tc>
              </a:tr>
              <a:tr h="242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200"/>
                        <a:t>SVC</a:t>
                      </a:r>
                      <a:endParaRPr b="1"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/>
                        <a:t>0.9147 ± 0.0048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/>
                        <a:t>0.8929 ± 0.0065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/>
                        <a:t>0.9015 ± 0.0058</a:t>
                      </a:r>
                      <a:endParaRPr sz="1200"/>
                    </a:p>
                  </a:txBody>
                  <a:tcPr marT="91425" marB="91425" marR="91425" marL="91425"/>
                </a:tc>
              </a:tr>
              <a:tr h="349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200"/>
                        <a:t>XGBClassifier</a:t>
                      </a:r>
                      <a:endParaRPr b="1"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/>
                        <a:t>0.8972 ± 0.0048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/>
                        <a:t>0.9032 ± 0.0045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/>
                        <a:t>0.9000 ± 0.0044</a:t>
                      </a:r>
                      <a:endParaRPr sz="1200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275" name="Google Shape;275;p32"/>
          <p:cNvSpPr txBox="1"/>
          <p:nvPr>
            <p:ph type="title"/>
          </p:nvPr>
        </p:nvSpPr>
        <p:spPr>
          <a:xfrm>
            <a:off x="244600" y="3100672"/>
            <a:ext cx="8293500" cy="312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/>
              <a:t>C применением</a:t>
            </a:r>
            <a:endParaRPr b="1"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/>
              <a:t>SMOTE:</a:t>
            </a:r>
            <a:endParaRPr b="1" sz="1200"/>
          </a:p>
        </p:txBody>
      </p:sp>
      <p:graphicFrame>
        <p:nvGraphicFramePr>
          <p:cNvPr id="276" name="Google Shape;276;p32"/>
          <p:cNvGraphicFramePr/>
          <p:nvPr/>
        </p:nvGraphicFramePr>
        <p:xfrm>
          <a:off x="1606225" y="3100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{16D5B52E-87A4-49BF-A844-9C3A1F94D537}</a:tableStyleId>
              </a:tblPr>
              <a:tblGrid>
                <a:gridCol w="2039675"/>
                <a:gridCol w="1579825"/>
                <a:gridCol w="1809750"/>
                <a:gridCol w="1809750"/>
              </a:tblGrid>
              <a:tr h="250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200"/>
                        <a:t>Классификатор</a:t>
                      </a:r>
                      <a:endParaRPr b="1"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200"/>
                        <a:t>Precision</a:t>
                      </a:r>
                      <a:endParaRPr b="1"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200"/>
                        <a:t>Recall</a:t>
                      </a:r>
                      <a:endParaRPr b="1"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200"/>
                        <a:t>F1 Score</a:t>
                      </a:r>
                      <a:endParaRPr b="1" sz="1200"/>
                    </a:p>
                  </a:txBody>
                  <a:tcPr marT="91425" marB="91425" marR="91425" marL="91425"/>
                </a:tc>
              </a:tr>
              <a:tr h="250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200"/>
                        <a:t>LogisticRegression</a:t>
                      </a:r>
                      <a:endParaRPr b="1"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/>
                        <a:t>0.9091 ± 0.0076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/>
                        <a:t>0.9046 ± 0.0075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/>
                        <a:t>0.9063 ± 0.0075</a:t>
                      </a:r>
                      <a:endParaRPr sz="1200"/>
                    </a:p>
                  </a:txBody>
                  <a:tcPr marT="91425" marB="91425" marR="91425" marL="91425"/>
                </a:tc>
              </a:tr>
              <a:tr h="250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200"/>
                        <a:t>RandomForestClassifier</a:t>
                      </a:r>
                      <a:endParaRPr b="1"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/>
                        <a:t>0.9079 ± 0.0060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/>
                        <a:t>0.8960 ± 0.0062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/>
                        <a:t>0.9005 ± 0.0057</a:t>
                      </a:r>
                      <a:endParaRPr sz="1200"/>
                    </a:p>
                  </a:txBody>
                  <a:tcPr marT="91425" marB="91425" marR="91425" marL="91425"/>
                </a:tc>
              </a:tr>
              <a:tr h="250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200"/>
                        <a:t>SVC</a:t>
                      </a:r>
                      <a:endParaRPr b="1"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/>
                        <a:t>0.9139 ± 0.0050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/>
                        <a:t>0.8940 ± 0.0065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/>
                        <a:t>0.9019 ± 0.0059</a:t>
                      </a:r>
                      <a:endParaRPr sz="1200"/>
                    </a:p>
                  </a:txBody>
                  <a:tcPr marT="91425" marB="91425" marR="91425" marL="91425"/>
                </a:tc>
              </a:tr>
              <a:tr h="250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200"/>
                        <a:t>XGBClassifier</a:t>
                      </a:r>
                      <a:endParaRPr b="1"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/>
                        <a:t>0.9026 ± 0.0065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/>
                        <a:t>0.9035 ± 0.0056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/>
                        <a:t>0.9029 ± 0.0058</a:t>
                      </a:r>
                      <a:endParaRPr sz="1200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277" name="Google Shape;277;p32"/>
          <p:cNvSpPr txBox="1"/>
          <p:nvPr>
            <p:ph idx="2" type="body"/>
          </p:nvPr>
        </p:nvSpPr>
        <p:spPr>
          <a:xfrm>
            <a:off x="2565750" y="338825"/>
            <a:ext cx="1847700" cy="306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/>
              <a:t>Сравнение моделей машинного обучения в задаче классификации тематики открыток на русском языке</a:t>
            </a:r>
            <a:endParaRPr sz="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8" name="Google Shape;278;p32"/>
          <p:cNvSpPr txBox="1"/>
          <p:nvPr>
            <p:ph idx="1" type="body"/>
          </p:nvPr>
        </p:nvSpPr>
        <p:spPr>
          <a:xfrm>
            <a:off x="857767" y="405678"/>
            <a:ext cx="1426500" cy="312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ru" sz="900"/>
              <a:t>Фундаментальная и прикладная лингвистика</a:t>
            </a:r>
            <a:endParaRPr sz="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33"/>
          <p:cNvSpPr txBox="1"/>
          <p:nvPr>
            <p:ph type="title"/>
          </p:nvPr>
        </p:nvSpPr>
        <p:spPr>
          <a:xfrm>
            <a:off x="596650" y="880175"/>
            <a:ext cx="7942800" cy="234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/>
              <a:t>Анализ матриц ошибок:</a:t>
            </a:r>
            <a:endParaRPr b="1"/>
          </a:p>
        </p:txBody>
      </p:sp>
      <p:pic>
        <p:nvPicPr>
          <p:cNvPr id="284" name="Google Shape;284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3050" y="1277597"/>
            <a:ext cx="2267159" cy="1882036"/>
          </a:xfrm>
          <a:prstGeom prst="rect">
            <a:avLst/>
          </a:prstGeom>
          <a:noFill/>
          <a:ln>
            <a:noFill/>
          </a:ln>
        </p:spPr>
      </p:pic>
      <p:pic>
        <p:nvPicPr>
          <p:cNvPr id="285" name="Google Shape;285;p3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6250" y="3126371"/>
            <a:ext cx="2300759" cy="1909953"/>
          </a:xfrm>
          <a:prstGeom prst="rect">
            <a:avLst/>
          </a:prstGeom>
          <a:noFill/>
          <a:ln>
            <a:noFill/>
          </a:ln>
        </p:spPr>
      </p:pic>
      <p:pic>
        <p:nvPicPr>
          <p:cNvPr id="286" name="Google Shape;286;p3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885154" y="1263675"/>
            <a:ext cx="2300656" cy="190989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7" name="Google Shape;287;p3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885154" y="3126384"/>
            <a:ext cx="2300747" cy="1909916"/>
          </a:xfrm>
          <a:prstGeom prst="rect">
            <a:avLst/>
          </a:prstGeom>
          <a:noFill/>
          <a:ln>
            <a:noFill/>
          </a:ln>
        </p:spPr>
      </p:pic>
      <p:sp>
        <p:nvSpPr>
          <p:cNvPr id="288" name="Google Shape;288;p33"/>
          <p:cNvSpPr txBox="1"/>
          <p:nvPr>
            <p:ph idx="3" type="body"/>
          </p:nvPr>
        </p:nvSpPr>
        <p:spPr>
          <a:xfrm>
            <a:off x="5533050" y="1408600"/>
            <a:ext cx="3298500" cy="3429900"/>
          </a:xfrm>
          <a:prstGeom prst="rect">
            <a:avLst/>
          </a:prstGeom>
        </p:spPr>
        <p:txBody>
          <a:bodyPr anchorCtr="0" anchor="t" bIns="34275" lIns="0" spcFirstLastPara="1" rIns="0" wrap="square" tIns="0">
            <a:noAutofit/>
          </a:bodyPr>
          <a:lstStyle/>
          <a:p>
            <a:pPr indent="0" lvl="0" marL="0" rtl="0" algn="just">
              <a:spcBef>
                <a:spcPts val="900"/>
              </a:spcBef>
              <a:spcAft>
                <a:spcPts val="0"/>
              </a:spcAft>
              <a:buNone/>
            </a:pPr>
            <a:r>
              <a:rPr lang="ru" sz="1100"/>
              <a:t>0 - восьмое марта</a:t>
            </a:r>
            <a:endParaRPr sz="1100"/>
          </a:p>
          <a:p>
            <a:pPr indent="0" lvl="0" marL="0" rtl="0" algn="just">
              <a:spcBef>
                <a:spcPts val="900"/>
              </a:spcBef>
              <a:spcAft>
                <a:spcPts val="0"/>
              </a:spcAft>
              <a:buNone/>
            </a:pPr>
            <a:r>
              <a:rPr lang="ru" sz="1100"/>
              <a:t>1 - </a:t>
            </a:r>
            <a:r>
              <a:rPr lang="ru" sz="1100"/>
              <a:t>день рождения</a:t>
            </a:r>
            <a:endParaRPr sz="1100"/>
          </a:p>
          <a:p>
            <a:pPr indent="0" lvl="0" marL="0" rtl="0" algn="just">
              <a:spcBef>
                <a:spcPts val="900"/>
              </a:spcBef>
              <a:spcAft>
                <a:spcPts val="0"/>
              </a:spcAft>
              <a:buNone/>
            </a:pPr>
            <a:r>
              <a:rPr lang="ru" sz="1100"/>
              <a:t>2 - именины</a:t>
            </a:r>
            <a:endParaRPr sz="1100"/>
          </a:p>
          <a:p>
            <a:pPr indent="0" lvl="0" marL="0" rtl="0" algn="just">
              <a:spcBef>
                <a:spcPts val="900"/>
              </a:spcBef>
              <a:spcAft>
                <a:spcPts val="0"/>
              </a:spcAft>
              <a:buNone/>
            </a:pPr>
            <a:r>
              <a:rPr lang="ru" sz="1100"/>
              <a:t>3 - новый год</a:t>
            </a:r>
            <a:endParaRPr sz="1100"/>
          </a:p>
          <a:p>
            <a:pPr indent="0" lvl="0" marL="0" rtl="0" algn="just">
              <a:spcBef>
                <a:spcPts val="900"/>
              </a:spcBef>
              <a:spcAft>
                <a:spcPts val="0"/>
              </a:spcAft>
              <a:buNone/>
            </a:pPr>
            <a:r>
              <a:rPr lang="ru" sz="1100"/>
              <a:t>4 - октябрьская революция</a:t>
            </a:r>
            <a:endParaRPr sz="1100"/>
          </a:p>
          <a:p>
            <a:pPr indent="0" lvl="0" marL="0" rtl="0" algn="just">
              <a:spcBef>
                <a:spcPts val="900"/>
              </a:spcBef>
              <a:spcAft>
                <a:spcPts val="0"/>
              </a:spcAft>
              <a:buNone/>
            </a:pPr>
            <a:r>
              <a:rPr lang="ru" sz="1100"/>
              <a:t>5 - пасха</a:t>
            </a:r>
            <a:endParaRPr sz="1100"/>
          </a:p>
          <a:p>
            <a:pPr indent="0" lvl="0" marL="0" rtl="0" algn="just">
              <a:spcBef>
                <a:spcPts val="900"/>
              </a:spcBef>
              <a:spcAft>
                <a:spcPts val="0"/>
              </a:spcAft>
              <a:buNone/>
            </a:pPr>
            <a:r>
              <a:rPr lang="ru" sz="1100"/>
              <a:t>6 - первое мая</a:t>
            </a:r>
            <a:endParaRPr sz="1100"/>
          </a:p>
          <a:p>
            <a:pPr indent="0" lvl="0" marL="0" rtl="0" algn="just">
              <a:spcBef>
                <a:spcPts val="900"/>
              </a:spcBef>
              <a:spcAft>
                <a:spcPts val="0"/>
              </a:spcAft>
              <a:buNone/>
            </a:pPr>
            <a:r>
              <a:rPr lang="ru" sz="1100"/>
              <a:t>7 - рождество</a:t>
            </a:r>
            <a:endParaRPr sz="1100"/>
          </a:p>
          <a:p>
            <a:pPr indent="0" lvl="0" marL="0" rtl="0" algn="just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sz="600"/>
          </a:p>
          <a:p>
            <a:pPr indent="0" lvl="0" marL="0" rtl="0" algn="just">
              <a:spcBef>
                <a:spcPts val="900"/>
              </a:spcBef>
              <a:spcAft>
                <a:spcPts val="0"/>
              </a:spcAft>
              <a:buNone/>
            </a:pPr>
            <a:r>
              <a:rPr lang="ru" sz="1100"/>
              <a:t>Чаще всего путают:</a:t>
            </a:r>
            <a:endParaRPr sz="1100"/>
          </a:p>
          <a:p>
            <a:pPr indent="-298450" lvl="0" marL="457200" rtl="0" algn="just">
              <a:spcBef>
                <a:spcPts val="900"/>
              </a:spcBef>
              <a:spcAft>
                <a:spcPts val="0"/>
              </a:spcAft>
              <a:buSzPts val="1100"/>
              <a:buChar char="-"/>
            </a:pPr>
            <a:r>
              <a:rPr lang="ru" sz="1100"/>
              <a:t>2 (</a:t>
            </a:r>
            <a:r>
              <a:rPr lang="ru" sz="1100"/>
              <a:t>именины)</a:t>
            </a:r>
            <a:r>
              <a:rPr lang="ru" sz="1100"/>
              <a:t> вместо 1 (день рождения);</a:t>
            </a:r>
            <a:endParaRPr sz="1100"/>
          </a:p>
          <a:p>
            <a:pPr indent="-298450" lvl="0" marL="457200" rtl="0" algn="just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ru" sz="1100"/>
              <a:t>3 (</a:t>
            </a:r>
            <a:r>
              <a:rPr lang="ru" sz="1100"/>
              <a:t>новый год)</a:t>
            </a:r>
            <a:r>
              <a:rPr lang="ru" sz="1100"/>
              <a:t> и 7 (</a:t>
            </a:r>
            <a:r>
              <a:rPr lang="ru" sz="1100"/>
              <a:t>рождество</a:t>
            </a:r>
            <a:r>
              <a:rPr lang="ru" sz="1100"/>
              <a:t>);</a:t>
            </a:r>
            <a:endParaRPr sz="1100"/>
          </a:p>
          <a:p>
            <a:pPr indent="-298450" lvl="0" marL="457200" rtl="0" algn="just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ru" sz="1100"/>
              <a:t>6 (</a:t>
            </a:r>
            <a:r>
              <a:rPr lang="ru" sz="1100"/>
              <a:t>восьмое марта</a:t>
            </a:r>
            <a:r>
              <a:rPr lang="ru" sz="1100"/>
              <a:t>) вместо 0 (первое мая).</a:t>
            </a:r>
            <a:endParaRPr sz="1100"/>
          </a:p>
        </p:txBody>
      </p:sp>
      <p:sp>
        <p:nvSpPr>
          <p:cNvPr id="289" name="Google Shape;289;p33"/>
          <p:cNvSpPr txBox="1"/>
          <p:nvPr>
            <p:ph idx="2" type="body"/>
          </p:nvPr>
        </p:nvSpPr>
        <p:spPr>
          <a:xfrm>
            <a:off x="2565750" y="338825"/>
            <a:ext cx="1847700" cy="306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/>
              <a:t>Сравнение моделей машинного обучения в задаче классификации тематики открыток на русском языке</a:t>
            </a:r>
            <a:endParaRPr sz="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0" name="Google Shape;290;p33"/>
          <p:cNvSpPr txBox="1"/>
          <p:nvPr>
            <p:ph idx="1" type="body"/>
          </p:nvPr>
        </p:nvSpPr>
        <p:spPr>
          <a:xfrm>
            <a:off x="913367" y="405653"/>
            <a:ext cx="1426500" cy="312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ru" sz="900"/>
              <a:t>Фундаментальная и прикладная лингвистика</a:t>
            </a:r>
            <a:endParaRPr sz="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34"/>
          <p:cNvSpPr txBox="1"/>
          <p:nvPr>
            <p:ph idx="2" type="body"/>
          </p:nvPr>
        </p:nvSpPr>
        <p:spPr>
          <a:xfrm>
            <a:off x="2565750" y="338825"/>
            <a:ext cx="1847700" cy="306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/>
              <a:t>Сравнение моделей машинного обучения в задаче классификации тематики открыток на русском языке</a:t>
            </a:r>
            <a:endParaRPr sz="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6" name="Google Shape;296;p34"/>
          <p:cNvSpPr txBox="1"/>
          <p:nvPr>
            <p:ph idx="1" type="body"/>
          </p:nvPr>
        </p:nvSpPr>
        <p:spPr>
          <a:xfrm>
            <a:off x="913367" y="405653"/>
            <a:ext cx="1426500" cy="312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ru" sz="900"/>
              <a:t>Фундаментальная и прикладная лингвистика</a:t>
            </a:r>
            <a:endParaRPr sz="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7" name="Google Shape;297;p34"/>
          <p:cNvSpPr txBox="1"/>
          <p:nvPr>
            <p:ph idx="3" type="body"/>
          </p:nvPr>
        </p:nvSpPr>
        <p:spPr>
          <a:xfrm>
            <a:off x="563850" y="1156925"/>
            <a:ext cx="8016300" cy="3378300"/>
          </a:xfrm>
          <a:prstGeom prst="rect">
            <a:avLst/>
          </a:prstGeom>
        </p:spPr>
        <p:txBody>
          <a:bodyPr anchorCtr="0" anchor="t" bIns="34275" lIns="0" spcFirstLastPara="1" rIns="0" wrap="square" tIns="0">
            <a:noAutofit/>
          </a:bodyPr>
          <a:lstStyle/>
          <a:p>
            <a:pPr indent="0" lvl="0" marL="0" rtl="0" algn="just">
              <a:spcBef>
                <a:spcPts val="900"/>
              </a:spcBef>
              <a:spcAft>
                <a:spcPts val="0"/>
              </a:spcAft>
              <a:buNone/>
            </a:pPr>
            <a:r>
              <a:rPr b="1" lang="ru" sz="1700"/>
              <a:t>Ошибки в распределении по классам могут быть связаны не только с балансировкой, но и с </a:t>
            </a:r>
            <a:r>
              <a:rPr b="1" lang="ru" sz="1700"/>
              <a:t>социолингвистическими</a:t>
            </a:r>
            <a:r>
              <a:rPr b="1" lang="ru" sz="1700"/>
              <a:t> причинами</a:t>
            </a:r>
            <a:r>
              <a:rPr lang="ru" sz="1700"/>
              <a:t>:</a:t>
            </a:r>
            <a:endParaRPr sz="1700"/>
          </a:p>
          <a:p>
            <a:pPr indent="-336550" lvl="0" marL="457200" rtl="0" algn="just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700"/>
              <a:buChar char="-"/>
            </a:pPr>
            <a:r>
              <a:rPr lang="ru" sz="1700"/>
              <a:t>определенная коммуникативная практика поздравления распространена в дореволюционных открытках, после революции ей на смену пришла другая;</a:t>
            </a:r>
            <a:endParaRPr sz="1700"/>
          </a:p>
          <a:p>
            <a:pPr indent="0" lvl="0" marL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300"/>
          </a:p>
          <a:p>
            <a:pPr indent="0" lvl="0" marL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ru" sz="1700"/>
              <a:t>также с лингвистическими особенностями</a:t>
            </a:r>
            <a:r>
              <a:rPr lang="ru" sz="1700"/>
              <a:t>:</a:t>
            </a:r>
            <a:endParaRPr sz="1700"/>
          </a:p>
          <a:p>
            <a:pPr indent="-336550" lvl="0" marL="4572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700"/>
              <a:buChar char="-"/>
            </a:pPr>
            <a:r>
              <a:rPr lang="ru" sz="1700"/>
              <a:t>для поздравлений с </a:t>
            </a:r>
            <a:r>
              <a:rPr lang="ru" sz="1700"/>
              <a:t>определенными</a:t>
            </a:r>
            <a:r>
              <a:rPr lang="ru" sz="1700"/>
              <a:t> праздниками типично использование общих речевых шаблонов.</a:t>
            </a:r>
            <a:endParaRPr sz="1700"/>
          </a:p>
          <a:p>
            <a:pPr indent="0" lvl="0" marL="0" rtl="0" algn="just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Пользовательские 1">
      <a:dk1>
        <a:srgbClr val="0F2C68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