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82" r:id="rId4"/>
    <p:sldId id="286" r:id="rId5"/>
    <p:sldId id="285" r:id="rId6"/>
    <p:sldId id="288" r:id="rId7"/>
    <p:sldId id="289" r:id="rId8"/>
    <p:sldId id="292" r:id="rId9"/>
    <p:sldId id="293" r:id="rId10"/>
    <p:sldId id="287" r:id="rId11"/>
    <p:sldId id="269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MDgCPz6qPGeMyhu6E4sclAcx6h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 M" initials="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45A12CD-D5DA-4469-89FA-3B1DBCDC3745}">
  <a:tblStyle styleId="{145A12CD-D5DA-4469-89FA-3B1DBCDC374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32" autoAdjust="0"/>
    <p:restoredTop sz="94660"/>
  </p:normalViewPr>
  <p:slideViewPr>
    <p:cSldViewPr snapToGrid="0">
      <p:cViewPr varScale="1">
        <p:scale>
          <a:sx n="78" d="100"/>
          <a:sy n="78" d="100"/>
        </p:scale>
        <p:origin x="4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1489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83458" y="176982"/>
            <a:ext cx="11474245" cy="214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sz="4400" dirty="0"/>
              <a:t>Задача классификации с пересекающимися классами на примере автоматической расстановки тегов для текстов открыток</a:t>
            </a: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833120" y="2722881"/>
            <a:ext cx="10586720" cy="214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3800" dirty="0"/>
              <a:t>Шкунов Павел 21ФиПЛ2</a:t>
            </a:r>
            <a:endParaRPr sz="3800"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800"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3800" b="1" dirty="0"/>
              <a:t>Руководитель: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3800" dirty="0" err="1"/>
              <a:t>к.филол.н</a:t>
            </a:r>
            <a:r>
              <a:rPr lang="ru-RU" sz="3800" dirty="0"/>
              <a:t>., доцент департамента  фундаментальной и прикладной лингвистики, 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sz="3800" dirty="0"/>
              <a:t>Куликова Валентина Александровна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9291F-54B8-45E2-85D5-F0309A7E8847}"/>
              </a:ext>
            </a:extLst>
          </p:cNvPr>
          <p:cNvSpPr txBox="1"/>
          <p:nvPr/>
        </p:nvSpPr>
        <p:spPr>
          <a:xfrm>
            <a:off x="383458" y="4959469"/>
            <a:ext cx="11582400" cy="1067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en-US" sz="140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algn="just">
              <a:lnSpc>
                <a:spcPct val="115000"/>
              </a:lnSpc>
            </a:pPr>
            <a:r>
              <a:rPr lang="ru-RU" sz="1400" dirty="0">
                <a:solidFill>
                  <a:srgbClr val="35353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подготовлена в ходе проведения исследования (проект № 24-00-004 «Динамика коммуникативных практик в почтовой переписке (на материале корпуса «Пишу тебе»)») в рамках Программы «Научный фонд Национального исследовательского университета «Высшая школа экономики» (НИУ ВШЭ)»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994E6-18C7-47F7-9087-8860528F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моделей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14E4D9-7EC7-4F80-A5F7-6549971B61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1FB171E-38F7-4C9E-B537-DC7817EE3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39136"/>
              </p:ext>
            </p:extLst>
          </p:nvPr>
        </p:nvGraphicFramePr>
        <p:xfrm>
          <a:off x="933255" y="1187778"/>
          <a:ext cx="10256361" cy="4996207"/>
        </p:xfrm>
        <a:graphic>
          <a:graphicData uri="http://schemas.openxmlformats.org/drawingml/2006/table">
            <a:tbl>
              <a:tblPr firstRow="1" firstCol="1" bandRow="1">
                <a:tableStyleId>{145A12CD-D5DA-4469-89FA-3B1DBCDC3745}</a:tableStyleId>
              </a:tblPr>
              <a:tblGrid>
                <a:gridCol w="2698310">
                  <a:extLst>
                    <a:ext uri="{9D8B030D-6E8A-4147-A177-3AD203B41FA5}">
                      <a16:colId xmlns:a16="http://schemas.microsoft.com/office/drawing/2014/main" val="2066598607"/>
                    </a:ext>
                  </a:extLst>
                </a:gridCol>
                <a:gridCol w="1510967">
                  <a:extLst>
                    <a:ext uri="{9D8B030D-6E8A-4147-A177-3AD203B41FA5}">
                      <a16:colId xmlns:a16="http://schemas.microsoft.com/office/drawing/2014/main" val="1239858465"/>
                    </a:ext>
                  </a:extLst>
                </a:gridCol>
                <a:gridCol w="1512039">
                  <a:extLst>
                    <a:ext uri="{9D8B030D-6E8A-4147-A177-3AD203B41FA5}">
                      <a16:colId xmlns:a16="http://schemas.microsoft.com/office/drawing/2014/main" val="479265837"/>
                    </a:ext>
                  </a:extLst>
                </a:gridCol>
                <a:gridCol w="1510967">
                  <a:extLst>
                    <a:ext uri="{9D8B030D-6E8A-4147-A177-3AD203B41FA5}">
                      <a16:colId xmlns:a16="http://schemas.microsoft.com/office/drawing/2014/main" val="4157736718"/>
                    </a:ext>
                  </a:extLst>
                </a:gridCol>
                <a:gridCol w="1512039">
                  <a:extLst>
                    <a:ext uri="{9D8B030D-6E8A-4147-A177-3AD203B41FA5}">
                      <a16:colId xmlns:a16="http://schemas.microsoft.com/office/drawing/2014/main" val="456761719"/>
                    </a:ext>
                  </a:extLst>
                </a:gridCol>
                <a:gridCol w="1512039">
                  <a:extLst>
                    <a:ext uri="{9D8B030D-6E8A-4147-A177-3AD203B41FA5}">
                      <a16:colId xmlns:a16="http://schemas.microsoft.com/office/drawing/2014/main" val="3559706284"/>
                    </a:ext>
                  </a:extLst>
                </a:gridCol>
              </a:tblGrid>
              <a:tr h="59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Модель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Время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обучения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Время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инференса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MR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Расстояние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Хэмминга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Точность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995839"/>
                  </a:ext>
                </a:extLst>
              </a:tr>
              <a:tr h="594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Метод ближайших соседей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0.33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(</a:t>
                      </a:r>
                      <a:r>
                        <a:rPr lang="en-GB" sz="1200" kern="100">
                          <a:effectLst/>
                        </a:rPr>
                        <a:t>CPU)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5.38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(CPU)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0.1</a:t>
                      </a:r>
                      <a:r>
                        <a:rPr lang="ru-RU" sz="1200" kern="100">
                          <a:effectLst/>
                        </a:rPr>
                        <a:t>67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0.087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0.38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9032529"/>
                  </a:ext>
                </a:extLst>
              </a:tr>
              <a:tr h="1189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Независимые бинарные классификаторы (Логистическая регрессия)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59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(CPU)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0.29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(</a:t>
                      </a:r>
                      <a:r>
                        <a:rPr lang="en-GB" sz="1200" kern="100">
                          <a:effectLst/>
                        </a:rPr>
                        <a:t>CPU)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0.285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0.059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0.564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1721362"/>
                  </a:ext>
                </a:extLst>
              </a:tr>
              <a:tr h="9496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Цепь бинарных классификатор (Логистическая регрессия)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5 мин 52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(CPU)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1.</a:t>
                      </a:r>
                      <a:r>
                        <a:rPr lang="en-GB" sz="1200" kern="100" dirty="0">
                          <a:effectLst/>
                        </a:rPr>
                        <a:t>36</a:t>
                      </a:r>
                      <a:r>
                        <a:rPr lang="ru-RU" sz="1200" kern="100" dirty="0">
                          <a:effectLst/>
                        </a:rPr>
                        <a:t> с</a:t>
                      </a:r>
                      <a:endParaRPr lang="ru-RU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(CPU)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0.29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0.059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>
                          <a:effectLst/>
                        </a:rPr>
                        <a:t>0.569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156108"/>
                  </a:ext>
                </a:extLst>
              </a:tr>
              <a:tr h="834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DeepPavlov/rubert-base-cased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</a:t>
                      </a:r>
                      <a:r>
                        <a:rPr lang="ru-RU" sz="1200" kern="100">
                          <a:effectLst/>
                        </a:rPr>
                        <a:t> час </a:t>
                      </a:r>
                      <a:r>
                        <a:rPr lang="en-GB" sz="1200" kern="100">
                          <a:effectLst/>
                        </a:rPr>
                        <a:t>57</a:t>
                      </a:r>
                      <a:r>
                        <a:rPr lang="ru-RU" sz="1200" kern="100">
                          <a:effectLst/>
                        </a:rPr>
                        <a:t> мин 6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(GPU)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01</a:t>
                      </a:r>
                      <a:r>
                        <a:rPr lang="ru-RU" sz="1200" kern="100" dirty="0">
                          <a:effectLst/>
                        </a:rPr>
                        <a:t> мин </a:t>
                      </a:r>
                      <a:r>
                        <a:rPr lang="en-GB" sz="1200" kern="100" dirty="0">
                          <a:effectLst/>
                        </a:rPr>
                        <a:t>48</a:t>
                      </a:r>
                      <a:r>
                        <a:rPr lang="ru-RU" sz="1200" kern="100" dirty="0">
                          <a:effectLst/>
                        </a:rPr>
                        <a:t> с</a:t>
                      </a:r>
                      <a:endParaRPr lang="ru-RU" sz="11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(GPU)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0.309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0.056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0.624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4089400"/>
                  </a:ext>
                </a:extLst>
              </a:tr>
              <a:tr h="834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DeepPavlov/distilrubert-tiny-cased-conversational-v1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</a:t>
                      </a:r>
                      <a:r>
                        <a:rPr lang="ru-RU" sz="1200" kern="100">
                          <a:effectLst/>
                        </a:rPr>
                        <a:t> час </a:t>
                      </a:r>
                      <a:r>
                        <a:rPr lang="en-GB" sz="1200" kern="100">
                          <a:effectLst/>
                        </a:rPr>
                        <a:t>55</a:t>
                      </a:r>
                      <a:r>
                        <a:rPr lang="ru-RU" sz="1200" kern="100">
                          <a:effectLst/>
                        </a:rPr>
                        <a:t> мин 3</a:t>
                      </a:r>
                      <a:r>
                        <a:rPr lang="en-GB" sz="1200" kern="100">
                          <a:effectLst/>
                        </a:rPr>
                        <a:t>2</a:t>
                      </a:r>
                      <a:r>
                        <a:rPr lang="ru-RU" sz="1200" kern="100">
                          <a:effectLst/>
                        </a:rPr>
                        <a:t>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(GPU)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16</a:t>
                      </a:r>
                      <a:r>
                        <a:rPr lang="ru-RU" sz="1200" kern="100">
                          <a:effectLst/>
                        </a:rPr>
                        <a:t> с</a:t>
                      </a:r>
                      <a:endParaRPr lang="ru-RU" sz="1100" kern="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(GPU)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0.305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>
                          <a:effectLst/>
                        </a:rPr>
                        <a:t>0.057</a:t>
                      </a:r>
                      <a:endParaRPr lang="ru-RU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</a:rPr>
                        <a:t>0.611</a:t>
                      </a:r>
                      <a:endParaRPr lang="ru-RU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54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7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D4302EF-B96C-4795-B0F4-424C3BE30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86138"/>
            <a:ext cx="10515600" cy="578734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b="1" dirty="0"/>
              <a:t>Цель</a:t>
            </a:r>
            <a:r>
              <a:rPr lang="ru-RU" dirty="0"/>
              <a:t>: Рассмотрение задачи классификации с пересекающимися классами на примере автоматической расстановки тегов для текстов открыток</a:t>
            </a:r>
          </a:p>
          <a:p>
            <a:pPr marL="114300" indent="0">
              <a:buNone/>
            </a:pPr>
            <a:r>
              <a:rPr lang="ru-RU" b="1" dirty="0"/>
              <a:t>Задачи</a:t>
            </a:r>
            <a:r>
              <a:rPr lang="ru-RU" dirty="0"/>
              <a:t>:</a:t>
            </a:r>
          </a:p>
          <a:p>
            <a:r>
              <a:rPr lang="ru-RU" dirty="0"/>
              <a:t>Выделение признаков, важных для определения тематики открыток</a:t>
            </a:r>
          </a:p>
          <a:p>
            <a:r>
              <a:rPr lang="ru-RU" dirty="0"/>
              <a:t>Сравнение методов, применяющихся к задаче </a:t>
            </a:r>
            <a:r>
              <a:rPr lang="ru-RU" dirty="0" err="1"/>
              <a:t>многоклассовой</a:t>
            </a:r>
            <a:r>
              <a:rPr lang="ru-RU" dirty="0"/>
              <a:t> классификации с пересекающимися классами в том числе в сфере обработки естественного языка</a:t>
            </a:r>
          </a:p>
          <a:p>
            <a:r>
              <a:rPr lang="ru-RU" dirty="0"/>
              <a:t>Применение различных походов к векторизации текстовых данных являются основными задачами исследования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/>
              <a:t>Новизна</a:t>
            </a:r>
            <a:r>
              <a:rPr lang="ru-RU" dirty="0"/>
              <a:t> данного исследования обусловлена </a:t>
            </a:r>
            <a:r>
              <a:rPr lang="ru-RU" dirty="0" err="1"/>
              <a:t>неразработанностью</a:t>
            </a:r>
            <a:r>
              <a:rPr lang="ru-RU" dirty="0"/>
              <a:t> проблемы классификации с пересекающимися классами для текстов на русском языке, а также использованием корпуса оцифрованных открыток, тексты которых значительно варьируются по длине (длина самого короткого текста - 10 символов, самого длинного - 2311 символов), содержат опечатки, пропуски слов, имена собственные, диалектизмы и окказионализмы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1BCC1E-12B3-4477-89A7-A1CE0970F2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17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231C11C6-3B71-49AF-AFD8-A196DCC9F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440" y="452278"/>
            <a:ext cx="11297920" cy="1342664"/>
          </a:xfrm>
        </p:spPr>
        <p:txBody>
          <a:bodyPr>
            <a:noAutofit/>
          </a:bodyPr>
          <a:lstStyle/>
          <a:p>
            <a:pPr marL="571500" lvl="1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с пересекающимися классами — это тип задачи машинного обучения, в которой каждому объекту может быть присвоено несколько меток из заранее определенного набора классов. </a:t>
            </a:r>
            <a:endParaRPr lang="ru-RU" sz="1500" dirty="0">
              <a:latin typeface="Times New Roman" panose="02020603050405020304" pitchFamily="18" charset="0"/>
              <a:ea typeface="Aptos"/>
              <a:cs typeface="Aptos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1500" i="1" dirty="0">
              <a:effectLst/>
              <a:latin typeface="Aptos"/>
              <a:ea typeface="Aptos"/>
              <a:cs typeface="Aptos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0F8972-6549-41C0-BA87-3D72FED563A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0AD133B-7229-4695-B1D5-523F213DA7AD}"/>
              </a:ext>
            </a:extLst>
          </p:cNvPr>
          <p:cNvSpPr/>
          <p:nvPr/>
        </p:nvSpPr>
        <p:spPr>
          <a:xfrm>
            <a:off x="4112871" y="1936546"/>
            <a:ext cx="4271058" cy="1342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Подходы к решению задачи классификации с пересекающимися классами</a:t>
            </a:r>
          </a:p>
        </p:txBody>
      </p:sp>
      <p:sp>
        <p:nvSpPr>
          <p:cNvPr id="9" name="Блок-схема: альтернативный процесс 8">
            <a:extLst>
              <a:ext uri="{FF2B5EF4-FFF2-40B4-BE49-F238E27FC236}">
                <a16:creationId xmlns:a16="http://schemas.microsoft.com/office/drawing/2014/main" id="{11103C7F-E27B-4D8F-9D62-D04223318C82}"/>
              </a:ext>
            </a:extLst>
          </p:cNvPr>
          <p:cNvSpPr/>
          <p:nvPr/>
        </p:nvSpPr>
        <p:spPr>
          <a:xfrm>
            <a:off x="1231032" y="3686535"/>
            <a:ext cx="3488452" cy="198667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dirty="0"/>
              <a:t>Трансформация исходной задачи в задачу бинарной классификации</a:t>
            </a:r>
          </a:p>
          <a:p>
            <a:pPr algn="ctr"/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Независимые бинарные классификаторы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Цепь зависимых бинарных </a:t>
            </a:r>
            <a:r>
              <a:rPr lang="ru-RU" dirty="0" err="1"/>
              <a:t>классифкаторов</a:t>
            </a:r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AF59117A-F83E-4788-A799-5E4A5C011935}"/>
              </a:ext>
            </a:extLst>
          </p:cNvPr>
          <p:cNvSpPr/>
          <p:nvPr/>
        </p:nvSpPr>
        <p:spPr>
          <a:xfrm>
            <a:off x="8101781" y="3723562"/>
            <a:ext cx="3564535" cy="19693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Использование алгоритмов, которые можно адаптировать под данную задачу</a:t>
            </a:r>
          </a:p>
          <a:p>
            <a:pPr algn="ctr"/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Метод ближайших соседей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Нейросетевые</a:t>
            </a:r>
            <a:r>
              <a:rPr lang="ru-RU" dirty="0"/>
              <a:t> подходы</a:t>
            </a:r>
          </a:p>
        </p:txBody>
      </p:sp>
    </p:spTree>
    <p:extLst>
      <p:ext uri="{BB962C8B-B14F-4D97-AF65-F5344CB8AC3E}">
        <p14:creationId xmlns:p14="http://schemas.microsoft.com/office/powerpoint/2010/main" val="412724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ECF6B-2AAF-4D54-924A-3CF0E6F9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ru-RU" dirty="0"/>
              <a:t>Данные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4ED0C8-F596-4E8D-852C-A0377B71FB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Используемый в исследовании корпус включал в себя 16952 открыток. </a:t>
            </a:r>
          </a:p>
          <a:p>
            <a:pPr marL="114300" indent="0">
              <a:buNone/>
            </a:pP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открыток:</a:t>
            </a:r>
          </a:p>
          <a:p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Открытки, в которых в текстовом поле отмечено «не заполнено» / отсутствует какой-либо текст</a:t>
            </a:r>
          </a:p>
          <a:p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Открытки, в текстовом описании которых менее 10 символов</a:t>
            </a:r>
          </a:p>
          <a:p>
            <a:pPr marL="114300" indent="0">
              <a:buNone/>
            </a:pPr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Обработка тегов:</a:t>
            </a:r>
          </a:p>
          <a:p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Приведение к нижнему регистру</a:t>
            </a:r>
          </a:p>
          <a:p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нификация теги, имеющие одинаковое содержание, но разный план выражение («1 мая» и «первое мая»)</a:t>
            </a:r>
          </a:p>
          <a:p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Исключение тегов  «тег отсутствует»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«репродукции картин», «дети на картинке», «поздравление на картинке», «изображения животных»</a:t>
            </a:r>
            <a:endParaRPr lang="en-US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окращение количества тегов до 30</a:t>
            </a:r>
            <a:endParaRPr lang="ru-RU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EE1FA0-AF44-4342-8D71-FD6A1A0708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0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EB5868-6B70-461F-BCB3-81B2896DD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Количество объектов каждого класса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266BB2-8F3A-4C1E-AD54-09790BA354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CB8077B-E1E5-4FAF-AF57-3885FA4D88C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39" y="1873249"/>
            <a:ext cx="10185722" cy="4483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34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9FB92-A847-4D40-9020-7E25CF6E0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Метрики оценки качества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B7EEB8-BEFA-477C-B3B2-2804E3A16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4800"/>
            <a:ext cx="10515600" cy="4602163"/>
          </a:xfrm>
        </p:spPr>
        <p:txBody>
          <a:bodyPr>
            <a:normAutofit/>
          </a:bodyPr>
          <a:lstStyle/>
          <a:p>
            <a:r>
              <a:rPr lang="en-GB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Exact Match Ratio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доля объектов, для которых набор меток классов был предсказан полностью верно. Как отмечено выше, сложность выбора метрики качества для задачи классификации обусловлена тем, что модель может выдавать частично правильные предсказания. </a:t>
            </a: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метрика является наиболее строгой, так как не разделяет неправильные и частично правильные ответы. Данная метрика не очень подходит для задач с большим количеством классов, так как вероятность полностью корректно предсказать все классы из очень большего набора значительно ниже. </a:t>
            </a:r>
          </a:p>
          <a:p>
            <a:r>
              <a:rPr lang="ru-RU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асстояние Хэмминга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симметрическая разность между множеством правильных меток классов и предсказанных, нормализованная на количество классов. Учитывает количество меток, которые не относятся к данному объекту, но были предсказаны моделью, а также количество меток, которые на самом деле относятся к данному объекту, но были пропущены моделью. Чем меньше расстояние Хэмминга, тем лучше качество модели. </a:t>
            </a:r>
          </a:p>
          <a:p>
            <a:r>
              <a:rPr lang="ru-RU" sz="18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очность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мощность пересечения множеств правильно предсказанных классов, поделенная на мощность объединения множеств правильно предсказанных классов и неправильно предсказанных классов. Также точность может быть проинтерпретирована как отношение правильно предсказанных меток классов к общему числу классов.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553FA9-1695-4F47-9ADF-ECA3FDB487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93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74610-66D5-4880-A79D-C080AE72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ближайших соседей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75B241-008B-4302-BA43-6D33CB839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Основан на идеи компактности, заключающейся в том, что объекты одного класса обычно расположены близко друг к другу в пространстве признаков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никальная комбинация классов, относящихся к объектам, рассматривалась как отдельный класс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Обучение модели заключается в запоминании обучающей выборки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Быстрота обучения</a:t>
            </a:r>
          </a:p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Большие временные затраты на получение предсказаний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91ED9F-AFD2-490E-BB87-F2BE8F8406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7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0F04A-20B6-4CBC-8986-3360AEA73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45461"/>
            <a:ext cx="10515600" cy="1031056"/>
          </a:xfrm>
        </p:spPr>
        <p:txBody>
          <a:bodyPr/>
          <a:lstStyle/>
          <a:p>
            <a:r>
              <a:rPr lang="ru-RU"/>
              <a:t>Логистическая регрессия 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35BC9A-8E99-418E-A423-45106C7EA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73301"/>
            <a:ext cx="5157787" cy="823912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езависимые классификаторы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EA79D8-8C25-4D8B-AE18-800F3C4D1E5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9788" y="3036887"/>
            <a:ext cx="5157787" cy="3684588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Каждый классификатор должен определять, относиться ли объект к данному классу.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Между классами, как правило, имеется некоторая корреляция, которая не учитывается при независимом обучении классификаторов </a:t>
            </a:r>
          </a:p>
          <a:p>
            <a:r>
              <a:rPr lang="ru-RU" sz="1800" dirty="0">
                <a:latin typeface="Times New Roman" panose="02020603050405020304" pitchFamily="18" charset="0"/>
              </a:rPr>
              <a:t>Высокая скорость работы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D4C6AEE-4852-46E2-B915-B5BC6C0F3E9D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329516" y="2073301"/>
            <a:ext cx="5183188" cy="823912"/>
          </a:xfrm>
        </p:spPr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Цепь классификаторов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C0E17BC-2A8C-404D-B236-4620475F05B1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096000" y="3036887"/>
            <a:ext cx="5183188" cy="3560558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ризнаковое пространство для каждого бинарного классификатора дополняется индикаторами, полученными с помощью предыдущих моделей в цепи.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Учитываются взаимосвязи между классами, однако значительна роль того, в какой последовательности классификаторы объединяются в цепь, так как каждый классификатор учитывает предсказания предыдущих, но не может принимать во внимание результаты работы следующих классификаторов</a:t>
            </a:r>
          </a:p>
          <a:p>
            <a:r>
              <a:rPr lang="ru-RU" sz="1800" dirty="0">
                <a:latin typeface="Times New Roman" panose="02020603050405020304" pitchFamily="18" charset="0"/>
              </a:rPr>
              <a:t>Уменьшается скорость работы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5973F8-AEB6-4AC0-8EAD-271A6E2507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6DE9F3-ADD7-4A45-9C74-8365B31FB08C}"/>
              </a:ext>
            </a:extLst>
          </p:cNvPr>
          <p:cNvSpPr txBox="1"/>
          <p:nvPr/>
        </p:nvSpPr>
        <p:spPr>
          <a:xfrm>
            <a:off x="914400" y="1297858"/>
            <a:ext cx="104378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Логистическая регрессия — это статистическая модель, которая позволяет оценивать вероятность принадлежности объекта к одному из двух классов на основе его признаков.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687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40E37-81AE-4898-B48B-D04998EE6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Модели глубинного обучения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51EF43-891A-4DAE-9D97-F698290BDE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rubert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cased</a:t>
            </a:r>
            <a:endParaRPr lang="ru-RU" sz="24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3CF449-10FD-44A7-90EE-D131BEB6B3E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эпох обучения: 5</a:t>
            </a: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обучаемых параметров: </a:t>
            </a:r>
            <a:r>
              <a:rPr 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180M</a:t>
            </a:r>
            <a:endParaRPr lang="ru-RU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памяти: 714МБ</a:t>
            </a: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словаря: </a:t>
            </a:r>
            <a:r>
              <a:rPr 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120k</a:t>
            </a:r>
          </a:p>
          <a:p>
            <a:endParaRPr lang="ru-RU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97E471-4ACD-4897-8D90-F73488CB1859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>
            <a:normAutofit lnSpcReduction="10000"/>
          </a:bodyPr>
          <a:lstStyle/>
          <a:p>
            <a:r>
              <a:rPr lang="en-GB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distilrubert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tiny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cased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conversational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64FE64BA-9460-4812-861A-912A6907DF64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эпох обучения: 50</a:t>
            </a: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обучаемых параметров: </a:t>
            </a:r>
            <a:r>
              <a:rPr 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10.4M</a:t>
            </a: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памяти: 41МБ</a:t>
            </a:r>
            <a:endParaRPr lang="en-US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словаря: 31</a:t>
            </a:r>
            <a:r>
              <a:rPr 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718EC-A698-40F9-90FC-134732B7B4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894</Words>
  <Application>Microsoft Office PowerPoint</Application>
  <PresentationFormat>Широкоэкранный</PresentationFormat>
  <Paragraphs>137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Times New Roman</vt:lpstr>
      <vt:lpstr>Office Theme</vt:lpstr>
      <vt:lpstr>Задача классификации с пересекающимися классами на примере автоматической расстановки тегов для текстов открыток</vt:lpstr>
      <vt:lpstr>Презентация PowerPoint</vt:lpstr>
      <vt:lpstr>Презентация PowerPoint</vt:lpstr>
      <vt:lpstr>Данные</vt:lpstr>
      <vt:lpstr>Количество объектов каждого класса</vt:lpstr>
      <vt:lpstr>Метрики оценки качества</vt:lpstr>
      <vt:lpstr>Метод ближайших соседей</vt:lpstr>
      <vt:lpstr>Логистическая регрессия </vt:lpstr>
      <vt:lpstr>Модели глубинного обучения</vt:lpstr>
      <vt:lpstr>Сравнение моделей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автоматической оценки качества больших языковых моделей при помощи синонимии языковых средств</dc:title>
  <dc:creator>Павел Шкунов</dc:creator>
  <cp:lastModifiedBy>Шкунов Павел Андреевич</cp:lastModifiedBy>
  <cp:revision>45</cp:revision>
  <dcterms:created xsi:type="dcterms:W3CDTF">2023-03-24T11:08:01Z</dcterms:created>
  <dcterms:modified xsi:type="dcterms:W3CDTF">2024-04-16T15:51:07Z</dcterms:modified>
</cp:coreProperties>
</file>