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0" autoAdjust="0"/>
    <p:restoredTop sz="94660"/>
  </p:normalViewPr>
  <p:slideViewPr>
    <p:cSldViewPr snapToGrid="0">
      <p:cViewPr varScale="1">
        <p:scale>
          <a:sx n="81" d="100"/>
          <a:sy n="81" d="100"/>
        </p:scale>
        <p:origin x="5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70676-FEC6-45C4-B66F-E89518F84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F0E1A3-910F-460D-8652-00FE73A20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DE22CF-5F5C-4D94-92AA-6CC78FED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07DF3D-76D5-4B72-8A08-F15750E7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2CCB1B-B847-4490-BEE5-ECED79200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1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24FA1-4345-4ECE-84B7-756D48CF9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0FBC95-6397-415B-A9DD-7C21FB40E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7A20B-C0A5-4BE7-AD84-AF72F83B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1E703-2649-4965-A7BB-E7727322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1EFE40-647F-479C-BF71-A30069ED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21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322DF9-496A-4AE9-9949-DEA4D6627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F63AC5-AFA0-42BC-B5BF-23BB67E5E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BBDB79-24B5-47D4-9595-2EA19254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23BF6A-17E8-4BBB-A120-A7C249C5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156839-38BE-44CD-A6C4-83638D25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89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C01F-7F2D-49A7-AF35-940D09DA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5EABC-AD4F-4730-8B2D-86377A1EF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ABF916-AEC6-4F1A-BE75-FC42D62B9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C94DF4-9074-43E7-9649-96841C41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D6BA36-2B67-4718-853B-286E387D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6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6F150-8643-4FA5-AF11-2D58E8CC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D10ABB-848D-4BE5-9D4A-9F8B796A0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948F1D-97B8-49B1-8C0D-21D790EE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9439F8-A64C-43C3-948C-F90C92B9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2A7588-907A-4098-AAD6-9BE129AE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3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BF520-0CCA-4F01-8D6E-091C976F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E5886E-FA29-4B82-8F98-BAEAB0196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918616-9767-444B-826E-8F7EBE445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1C8EA6-E638-4B9D-A998-B995B209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05D23D-9FE3-4FC8-B357-6BE58358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6BEC13-1CE2-40C9-9342-2573F5C21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9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1049B-3F09-4D4E-B0DC-FD5DAB95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738193-7EED-4D99-90BF-692BDB0FA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AE4B1B-9E88-4111-A52C-EF1A8F961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9430DF-96C6-4C6C-A905-280441D57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670675-7225-4436-B12B-A5A7CAB69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E4C765-F345-4A88-B2BF-CBC2E7D3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07D2E8-8075-4266-9085-32001FD0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053F8B-2E7A-4BA3-8F31-DCF7005C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6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896F3-378F-4FFA-AB7F-BFCD9B21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733E99-412B-433C-A53A-F64F41A0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1CC890-572A-4E9C-AC39-3241493E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07F266-31CB-46FB-B8B7-D599C50D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33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2D4483-62E9-4A76-B59D-F9D2D5D6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B180C0-21E0-469B-9DF3-9C8C37D6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AF8C91-606B-4AFB-AC96-98016D2A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46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DC2BF-4C9B-449B-A47C-356B7CDAF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D8D6A4-21AD-4A64-92EF-29A2CA296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9096E3-2E77-4B63-B0E4-0AB382B74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691EBC-9A5B-4D86-BB96-A0C199DE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A70DA4-F71E-4F44-8430-4331D771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417180-99AC-459D-8D1A-B7732169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7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45658-7E38-45B2-851F-DA586250D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1C609C0-2243-46A8-BFDA-385DF84C1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B42E9A-0E45-4925-B14E-F191BDA0F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A60E77-A98A-447E-9F4B-C8B52E62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813E2A-9A4B-4B92-A924-7F051374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C07EE9-0A9B-41F8-BFCD-F1D338C1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7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9EB53-4F97-4587-8285-999DA4E61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4C5E7D-25F5-4F3C-9968-99375C25C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86AD4E-3D4D-44CD-9B94-C7AA04CC7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5E098-90CE-4228-AD04-14539C5F8A43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8C38EF-5733-4B95-A47D-A687F5891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116C6C-E309-4849-A9B3-F1E3CB018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DA47D-238A-4B4E-8915-C462E2CEF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2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45193-3F7C-4D87-9C28-785A639C5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051" y="1122363"/>
            <a:ext cx="9693897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текста поздравления с днём рождения в почтовых открытках на русском языке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03017C-C65D-4DEF-A7DC-BD53F9543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939" y="3800002"/>
            <a:ext cx="4572001" cy="1655762"/>
          </a:xfrm>
        </p:spPr>
        <p:txBody>
          <a:bodyPr/>
          <a:lstStyle/>
          <a:p>
            <a:pPr algn="l"/>
            <a:r>
              <a:rPr lang="ru-RU" dirty="0"/>
              <a:t>Карнаухов А. А., НИУ ВШЭ-НН, Фундаментальная и прикладная лингвистика, 3 курс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BA2FB077-119B-497E-93AE-32D51425121E}"/>
              </a:ext>
            </a:extLst>
          </p:cNvPr>
          <p:cNvSpPr txBox="1">
            <a:spLocks/>
          </p:cNvSpPr>
          <p:nvPr/>
        </p:nvSpPr>
        <p:spPr>
          <a:xfrm>
            <a:off x="6136850" y="3800002"/>
            <a:ext cx="5505253" cy="26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Публикация подготовлена в ходе проведения исследования (проект № 24-00-004 «Динамика коммуникативных практик в почтовой переписке (на материале корпуса «Пишу тебе»)») в рамках Программы «Научный фонд Национального исследовательского университета «Высшая школа экономики» (НИУ ВШЭ)»</a:t>
            </a:r>
          </a:p>
        </p:txBody>
      </p:sp>
    </p:spTree>
    <p:extLst>
      <p:ext uri="{BB962C8B-B14F-4D97-AF65-F5344CB8AC3E}">
        <p14:creationId xmlns:p14="http://schemas.microsoft.com/office/powerpoint/2010/main" val="186652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A70BB-B95C-4D0A-802C-78953B6B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«С днём рождения»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BB06D0-D085-4FBE-AE69-277ABA1B4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Второе существительное принимает падеж первого:</a:t>
            </a:r>
          </a:p>
          <a:p>
            <a:r>
              <a:rPr lang="ru-RU" i="1" dirty="0"/>
              <a:t>С днём рождением </a:t>
            </a:r>
            <a:r>
              <a:rPr lang="ru-RU" dirty="0"/>
              <a:t>(Т.п.) — 8 раз</a:t>
            </a:r>
          </a:p>
          <a:p>
            <a:r>
              <a:rPr lang="ru-RU" i="1" dirty="0"/>
              <a:t>с днём твоего рождением </a:t>
            </a:r>
            <a:r>
              <a:rPr lang="ru-RU" dirty="0"/>
              <a:t>(несмотря на </a:t>
            </a:r>
            <a:r>
              <a:rPr lang="ru-RU" dirty="0" err="1"/>
              <a:t>Р.п</a:t>
            </a:r>
            <a:r>
              <a:rPr lang="ru-RU" dirty="0"/>
              <a:t>. местоимения)</a:t>
            </a:r>
          </a:p>
          <a:p>
            <a:r>
              <a:rPr lang="ru-RU" i="1" dirty="0"/>
              <a:t>в день рожденье</a:t>
            </a:r>
            <a:r>
              <a:rPr lang="ru-RU" dirty="0"/>
              <a:t> (</a:t>
            </a:r>
            <a:r>
              <a:rPr lang="ru-RU" dirty="0" err="1"/>
              <a:t>В.п</a:t>
            </a:r>
            <a:r>
              <a:rPr lang="ru-RU" dirty="0"/>
              <a:t>.)</a:t>
            </a:r>
          </a:p>
          <a:p>
            <a:endParaRPr lang="ru-RU" dirty="0"/>
          </a:p>
          <a:p>
            <a:r>
              <a:rPr lang="ru-RU" dirty="0"/>
              <a:t>Грамматическая связь слов в формуле слабо осознаётся.</a:t>
            </a:r>
          </a:p>
        </p:txBody>
      </p:sp>
    </p:spTree>
    <p:extLst>
      <p:ext uri="{BB962C8B-B14F-4D97-AF65-F5344CB8AC3E}">
        <p14:creationId xmlns:p14="http://schemas.microsoft.com/office/powerpoint/2010/main" val="207408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56EFC-5A06-4CDD-94C6-D2F618FA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«Желаю»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3B4D82-7315-4EBE-9519-ABB713911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306"/>
            <a:ext cx="10515600" cy="4814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Пожелания присутствуют в 221 открытке</a:t>
            </a:r>
          </a:p>
          <a:p>
            <a:r>
              <a:rPr lang="ru-RU" i="1" dirty="0"/>
              <a:t>желаю/желаем </a:t>
            </a:r>
            <a:r>
              <a:rPr lang="ru-RU" dirty="0"/>
              <a:t>(139/54) </a:t>
            </a:r>
            <a:r>
              <a:rPr lang="ru-RU" i="1" dirty="0"/>
              <a:t>тебе/вам</a:t>
            </a:r>
            <a:r>
              <a:rPr lang="ru-RU" dirty="0"/>
              <a:t> (63/15)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здоровья</a:t>
            </a:r>
            <a:r>
              <a:rPr lang="ru-RU" dirty="0"/>
              <a:t> (119)</a:t>
            </a:r>
          </a:p>
          <a:p>
            <a:r>
              <a:rPr lang="ru-RU" i="1" dirty="0"/>
              <a:t>счастья</a:t>
            </a:r>
            <a:r>
              <a:rPr lang="ru-RU" dirty="0"/>
              <a:t> (80)</a:t>
            </a:r>
          </a:p>
          <a:p>
            <a:r>
              <a:rPr lang="ru-RU" i="1" dirty="0"/>
              <a:t>успеха/успехов в работе, учёбе, личной жизни…</a:t>
            </a:r>
            <a:r>
              <a:rPr lang="ru-RU" dirty="0"/>
              <a:t> (49)</a:t>
            </a:r>
          </a:p>
          <a:p>
            <a:r>
              <a:rPr lang="ru-RU" i="1" dirty="0"/>
              <a:t>всего наилучшего</a:t>
            </a:r>
            <a:r>
              <a:rPr lang="ru-RU" dirty="0"/>
              <a:t> (26)</a:t>
            </a:r>
          </a:p>
          <a:p>
            <a:r>
              <a:rPr lang="ru-RU" i="1" dirty="0"/>
              <a:t>долгих лет жизни</a:t>
            </a:r>
            <a:r>
              <a:rPr lang="ru-RU" dirty="0"/>
              <a:t> (24)</a:t>
            </a:r>
          </a:p>
          <a:p>
            <a:r>
              <a:rPr lang="ru-RU" i="1" dirty="0"/>
              <a:t>радости</a:t>
            </a:r>
            <a:r>
              <a:rPr lang="ru-RU" dirty="0"/>
              <a:t> (16)</a:t>
            </a:r>
          </a:p>
          <a:p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1964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145FD-CEC0-4F7D-B833-E828D2A3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«Желаю»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9B4FEC-6C38-4015-996D-3544DEAFA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Самая свободная из стандартных частей текста</a:t>
            </a:r>
          </a:p>
          <a:p>
            <a:r>
              <a:rPr lang="ru-RU" dirty="0"/>
              <a:t>Как устоявшиеся пожелания, так и оригинальные:</a:t>
            </a:r>
          </a:p>
          <a:p>
            <a:r>
              <a:rPr lang="ru-RU" i="1" dirty="0"/>
              <a:t>…и желаю исполнения всех твоих желаний, чтобы безнаказанно выносить всю эту напряжённую работу с утра до вечера</a:t>
            </a:r>
          </a:p>
          <a:p>
            <a:endParaRPr lang="ru-RU" dirty="0"/>
          </a:p>
          <a:p>
            <a:r>
              <a:rPr lang="ru-RU" dirty="0"/>
              <a:t>Или: «</a:t>
            </a:r>
            <a:r>
              <a:rPr lang="ru-RU" i="1" dirty="0"/>
              <a:t>прими мои искренние </a:t>
            </a:r>
            <a:r>
              <a:rPr lang="ru-RU" b="1" i="1" dirty="0"/>
              <a:t>пожелания</a:t>
            </a:r>
            <a:r>
              <a:rPr lang="ru-RU" dirty="0"/>
              <a:t>»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— можно даже не уточнять, какие (уточнены 2 раза из 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86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92391-660A-4D25-AA68-C0429BAD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«Желаю»: обстоятельства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1EFC0A-A9CE-4CE9-ABB3-B647F13FA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от души</a:t>
            </a:r>
            <a:r>
              <a:rPr lang="ru-RU" dirty="0"/>
              <a:t> (9)</a:t>
            </a:r>
          </a:p>
          <a:p>
            <a:r>
              <a:rPr lang="ru-RU" i="1" dirty="0"/>
              <a:t>от всей души</a:t>
            </a:r>
            <a:r>
              <a:rPr lang="ru-RU" dirty="0"/>
              <a:t> (5)</a:t>
            </a:r>
          </a:p>
          <a:p>
            <a:r>
              <a:rPr lang="ru-RU" i="1" dirty="0"/>
              <a:t>искренне</a:t>
            </a:r>
            <a:r>
              <a:rPr lang="ru-RU" dirty="0"/>
              <a:t> (4)</a:t>
            </a:r>
          </a:p>
          <a:p>
            <a:r>
              <a:rPr lang="ru-RU" i="1" dirty="0"/>
              <a:t>от всего сердца</a:t>
            </a:r>
            <a:r>
              <a:rPr lang="ru-RU" dirty="0"/>
              <a:t> (2)</a:t>
            </a:r>
          </a:p>
          <a:p>
            <a:r>
              <a:rPr lang="ru-RU" i="1" dirty="0"/>
              <a:t>всем сердцем, душевно, от всего сердца, сердечно</a:t>
            </a:r>
            <a:r>
              <a:rPr lang="ru-RU" dirty="0"/>
              <a:t> (1)</a:t>
            </a:r>
          </a:p>
          <a:p>
            <a:endParaRPr lang="ru-RU" dirty="0"/>
          </a:p>
          <a:p>
            <a:r>
              <a:rPr lang="ru-RU" dirty="0"/>
              <a:t>Снова душа и сердце.</a:t>
            </a:r>
          </a:p>
        </p:txBody>
      </p:sp>
    </p:spTree>
    <p:extLst>
      <p:ext uri="{BB962C8B-B14F-4D97-AF65-F5344CB8AC3E}">
        <p14:creationId xmlns:p14="http://schemas.microsoft.com/office/powerpoint/2010/main" val="337234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5AB84-AA9F-429F-A0BD-2F962F1C8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Поцелуй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12413-41F1-4889-9123-6147520B6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Необязательная часть (93 раза)</a:t>
            </a:r>
          </a:p>
          <a:p>
            <a:endParaRPr lang="ru-RU" dirty="0"/>
          </a:p>
          <a:p>
            <a:r>
              <a:rPr lang="ru-RU" i="1" dirty="0"/>
              <a:t>Целую/целуем</a:t>
            </a:r>
            <a:r>
              <a:rPr lang="ru-RU" dirty="0"/>
              <a:t> (73/23) </a:t>
            </a:r>
            <a:r>
              <a:rPr lang="ru-RU" i="1" dirty="0"/>
              <a:t>тебя/вас/всех</a:t>
            </a:r>
            <a:r>
              <a:rPr lang="ru-RU" dirty="0"/>
              <a:t> (24/9/12)</a:t>
            </a:r>
          </a:p>
          <a:p>
            <a:r>
              <a:rPr lang="ru-RU" i="1" dirty="0"/>
              <a:t>(и) обнимаю/обнимаем</a:t>
            </a:r>
            <a:r>
              <a:rPr lang="ru-RU" dirty="0"/>
              <a:t> (8/4)</a:t>
            </a:r>
          </a:p>
          <a:p>
            <a:r>
              <a:rPr lang="ru-RU" i="1" dirty="0"/>
              <a:t>крепко</a:t>
            </a:r>
            <a:r>
              <a:rPr lang="ru-RU" dirty="0"/>
              <a:t> (49, 8 — дважды, 1 — трижды) — практически единственное возможное здесь наречие</a:t>
            </a:r>
          </a:p>
          <a:p>
            <a:endParaRPr lang="ru-RU" dirty="0"/>
          </a:p>
          <a:p>
            <a:r>
              <a:rPr lang="ru-RU" dirty="0"/>
              <a:t>Иногда обращение, список «целующих» и «целуемых»</a:t>
            </a:r>
          </a:p>
        </p:txBody>
      </p:sp>
    </p:spTree>
    <p:extLst>
      <p:ext uri="{BB962C8B-B14F-4D97-AF65-F5344CB8AC3E}">
        <p14:creationId xmlns:p14="http://schemas.microsoft.com/office/powerpoint/2010/main" val="192068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2FAC2-FD5F-4865-8665-F4AB0921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Подпись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CE0C09-A631-4A6B-948D-5FBA42849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Имена, фамилии, термины родства и другие самоназвания</a:t>
            </a:r>
          </a:p>
          <a:p>
            <a:endParaRPr lang="ru-RU" dirty="0"/>
          </a:p>
          <a:p>
            <a:r>
              <a:rPr lang="ru-RU" i="1" dirty="0"/>
              <a:t>Твой/ваш </a:t>
            </a:r>
            <a:r>
              <a:rPr lang="ru-RU" dirty="0"/>
              <a:t>(35/15)</a:t>
            </a:r>
          </a:p>
          <a:p>
            <a:r>
              <a:rPr lang="ru-RU" b="1" i="1" dirty="0"/>
              <a:t>любящий</a:t>
            </a:r>
            <a:r>
              <a:rPr lang="ru-RU" dirty="0"/>
              <a:t> (27, 19 — до революции), </a:t>
            </a:r>
            <a:r>
              <a:rPr lang="ru-RU" i="1" dirty="0"/>
              <a:t>уважающий</a:t>
            </a:r>
            <a:r>
              <a:rPr lang="ru-RU" dirty="0"/>
              <a:t> (2),</a:t>
            </a:r>
            <a:br>
              <a:rPr lang="ru-RU" dirty="0"/>
            </a:br>
            <a:r>
              <a:rPr lang="ru-RU" i="1" dirty="0"/>
              <a:t>помнящий</a:t>
            </a:r>
            <a:r>
              <a:rPr lang="ru-RU" dirty="0"/>
              <a:t> (1), </a:t>
            </a:r>
            <a:r>
              <a:rPr lang="ru-RU" i="1" dirty="0"/>
              <a:t>скучающий</a:t>
            </a:r>
            <a:r>
              <a:rPr lang="ru-RU" dirty="0"/>
              <a:t> (1)</a:t>
            </a:r>
          </a:p>
          <a:p>
            <a:endParaRPr lang="ru-RU" dirty="0"/>
          </a:p>
          <a:p>
            <a:r>
              <a:rPr lang="ru-RU" i="1" dirty="0"/>
              <a:t>с приветом</a:t>
            </a:r>
            <a:r>
              <a:rPr lang="ru-RU" dirty="0"/>
              <a:t> (6), </a:t>
            </a:r>
            <a:r>
              <a:rPr lang="ru-RU" i="1" dirty="0"/>
              <a:t>уважением</a:t>
            </a:r>
            <a:r>
              <a:rPr lang="ru-RU" dirty="0"/>
              <a:t> (5), </a:t>
            </a:r>
            <a:r>
              <a:rPr lang="ru-RU" i="1" dirty="0"/>
              <a:t>любовью</a:t>
            </a:r>
            <a:r>
              <a:rPr lang="ru-RU" dirty="0"/>
              <a:t> (3), </a:t>
            </a:r>
            <a:r>
              <a:rPr lang="ru-RU" i="1" dirty="0"/>
              <a:t>поклоном</a:t>
            </a:r>
            <a:r>
              <a:rPr lang="ru-RU" dirty="0"/>
              <a:t> (1), </a:t>
            </a:r>
            <a:r>
              <a:rPr lang="ru-RU" i="1" dirty="0"/>
              <a:t>признательностью</a:t>
            </a:r>
            <a:r>
              <a:rPr lang="ru-RU" dirty="0"/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3535437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F4122-1E53-4FE2-A22D-1407BFA02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«Свободная» часть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711518-D265-4790-B743-D82078007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Всё, что не относится к перечисленным частям.</a:t>
            </a:r>
          </a:p>
          <a:p>
            <a:endParaRPr lang="ru-RU" dirty="0"/>
          </a:p>
          <a:p>
            <a:r>
              <a:rPr lang="ru-RU" dirty="0"/>
              <a:t>Сожаление из-за невозможности поздравить лично, обещание купить подарок, надежда на весёлое празднование и т.п.</a:t>
            </a:r>
          </a:p>
          <a:p>
            <a:r>
              <a:rPr lang="ru-RU" dirty="0"/>
              <a:t>Благодарность за прошлую открытку/письмо, поздравление с другим праздником, сообщение о погоде, жалоба на жизнь и т.п.</a:t>
            </a:r>
          </a:p>
          <a:p>
            <a:endParaRPr lang="ru-RU" dirty="0"/>
          </a:p>
          <a:p>
            <a:r>
              <a:rPr lang="ru-RU" dirty="0"/>
              <a:t>Любой объём и коммуникативная задача.</a:t>
            </a:r>
          </a:p>
        </p:txBody>
      </p:sp>
    </p:spTree>
    <p:extLst>
      <p:ext uri="{BB962C8B-B14F-4D97-AF65-F5344CB8AC3E}">
        <p14:creationId xmlns:p14="http://schemas.microsoft.com/office/powerpoint/2010/main" val="3827898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9FBB6-E4C1-4D7F-8809-39E14001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C747B3-FE48-4F01-AC64-8D6D38080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5343" cy="4351338"/>
          </a:xfrm>
        </p:spPr>
        <p:txBody>
          <a:bodyPr/>
          <a:lstStyle/>
          <a:p>
            <a:r>
              <a:rPr lang="ru-RU" b="1" dirty="0"/>
              <a:t>Адресная формула</a:t>
            </a:r>
          </a:p>
          <a:p>
            <a:r>
              <a:rPr lang="ru-RU" b="1" dirty="0"/>
              <a:t>«поздравляю»</a:t>
            </a:r>
          </a:p>
          <a:p>
            <a:r>
              <a:rPr lang="ru-RU" b="1" dirty="0"/>
              <a:t>«с днём рождения»</a:t>
            </a:r>
          </a:p>
          <a:p>
            <a:r>
              <a:rPr lang="ru-RU" dirty="0"/>
              <a:t>Пожелания</a:t>
            </a:r>
          </a:p>
          <a:p>
            <a:r>
              <a:rPr lang="ru-RU" dirty="0"/>
              <a:t>Свободная часть</a:t>
            </a:r>
          </a:p>
          <a:p>
            <a:r>
              <a:rPr lang="ru-RU" dirty="0"/>
              <a:t>Поцелуй</a:t>
            </a:r>
          </a:p>
          <a:p>
            <a:r>
              <a:rPr lang="ru-RU" dirty="0"/>
              <a:t>Подпись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6832F5B-1E0D-4473-B6F8-F2078508708D}"/>
              </a:ext>
            </a:extLst>
          </p:cNvPr>
          <p:cNvSpPr txBox="1">
            <a:spLocks/>
          </p:cNvSpPr>
          <p:nvPr/>
        </p:nvSpPr>
        <p:spPr>
          <a:xfrm>
            <a:off x="5021537" y="2103437"/>
            <a:ext cx="4285343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210 — одновременно</a:t>
            </a:r>
          </a:p>
          <a:p>
            <a:r>
              <a:rPr lang="ru-RU" dirty="0"/>
              <a:t>182 — в таком порядке</a:t>
            </a:r>
          </a:p>
        </p:txBody>
      </p:sp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9E087E4C-22D7-4269-9A02-213299F97299}"/>
              </a:ext>
            </a:extLst>
          </p:cNvPr>
          <p:cNvSpPr/>
          <p:nvPr/>
        </p:nvSpPr>
        <p:spPr>
          <a:xfrm>
            <a:off x="4364610" y="1851235"/>
            <a:ext cx="532689" cy="1457070"/>
          </a:xfrm>
          <a:custGeom>
            <a:avLst/>
            <a:gdLst>
              <a:gd name="connsiteX0" fmla="*/ 0 w 532689"/>
              <a:gd name="connsiteY0" fmla="*/ 0 h 1457070"/>
              <a:gd name="connsiteX1" fmla="*/ 266345 w 532689"/>
              <a:gd name="connsiteY1" fmla="*/ 166939 h 1457070"/>
              <a:gd name="connsiteX2" fmla="*/ 266345 w 532689"/>
              <a:gd name="connsiteY2" fmla="*/ 561596 h 1457070"/>
              <a:gd name="connsiteX3" fmla="*/ 532690 w 532689"/>
              <a:gd name="connsiteY3" fmla="*/ 728535 h 1457070"/>
              <a:gd name="connsiteX4" fmla="*/ 266345 w 532689"/>
              <a:gd name="connsiteY4" fmla="*/ 895474 h 1457070"/>
              <a:gd name="connsiteX5" fmla="*/ 266345 w 532689"/>
              <a:gd name="connsiteY5" fmla="*/ 1290131 h 1457070"/>
              <a:gd name="connsiteX6" fmla="*/ 0 w 532689"/>
              <a:gd name="connsiteY6" fmla="*/ 1457070 h 1457070"/>
              <a:gd name="connsiteX7" fmla="*/ 0 w 532689"/>
              <a:gd name="connsiteY7" fmla="*/ 942239 h 1457070"/>
              <a:gd name="connsiteX8" fmla="*/ 0 w 532689"/>
              <a:gd name="connsiteY8" fmla="*/ 427407 h 1457070"/>
              <a:gd name="connsiteX9" fmla="*/ 0 w 532689"/>
              <a:gd name="connsiteY9" fmla="*/ 0 h 1457070"/>
              <a:gd name="connsiteX0" fmla="*/ 0 w 532689"/>
              <a:gd name="connsiteY0" fmla="*/ 0 h 1457070"/>
              <a:gd name="connsiteX1" fmla="*/ 266345 w 532689"/>
              <a:gd name="connsiteY1" fmla="*/ 166939 h 1457070"/>
              <a:gd name="connsiteX2" fmla="*/ 266345 w 532689"/>
              <a:gd name="connsiteY2" fmla="*/ 561596 h 1457070"/>
              <a:gd name="connsiteX3" fmla="*/ 532690 w 532689"/>
              <a:gd name="connsiteY3" fmla="*/ 728535 h 1457070"/>
              <a:gd name="connsiteX4" fmla="*/ 266345 w 532689"/>
              <a:gd name="connsiteY4" fmla="*/ 895474 h 1457070"/>
              <a:gd name="connsiteX5" fmla="*/ 266345 w 532689"/>
              <a:gd name="connsiteY5" fmla="*/ 1290131 h 1457070"/>
              <a:gd name="connsiteX6" fmla="*/ 0 w 532689"/>
              <a:gd name="connsiteY6" fmla="*/ 1457070 h 145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689" h="1457070" stroke="0" extrusionOk="0">
                <a:moveTo>
                  <a:pt x="0" y="0"/>
                </a:moveTo>
                <a:cubicBezTo>
                  <a:pt x="145074" y="-9793"/>
                  <a:pt x="269832" y="79458"/>
                  <a:pt x="266345" y="166939"/>
                </a:cubicBezTo>
                <a:cubicBezTo>
                  <a:pt x="273538" y="363793"/>
                  <a:pt x="244148" y="437651"/>
                  <a:pt x="266345" y="561596"/>
                </a:cubicBezTo>
                <a:cubicBezTo>
                  <a:pt x="250951" y="650659"/>
                  <a:pt x="393514" y="729573"/>
                  <a:pt x="532690" y="728535"/>
                </a:cubicBezTo>
                <a:cubicBezTo>
                  <a:pt x="382208" y="727597"/>
                  <a:pt x="269316" y="802342"/>
                  <a:pt x="266345" y="895474"/>
                </a:cubicBezTo>
                <a:cubicBezTo>
                  <a:pt x="306992" y="981292"/>
                  <a:pt x="250268" y="1193475"/>
                  <a:pt x="266345" y="1290131"/>
                </a:cubicBezTo>
                <a:cubicBezTo>
                  <a:pt x="272369" y="1385766"/>
                  <a:pt x="153369" y="1455942"/>
                  <a:pt x="0" y="1457070"/>
                </a:cubicBezTo>
                <a:cubicBezTo>
                  <a:pt x="-16078" y="1246292"/>
                  <a:pt x="19482" y="1080864"/>
                  <a:pt x="0" y="942239"/>
                </a:cubicBezTo>
                <a:cubicBezTo>
                  <a:pt x="-19482" y="803614"/>
                  <a:pt x="22029" y="616210"/>
                  <a:pt x="0" y="427407"/>
                </a:cubicBezTo>
                <a:cubicBezTo>
                  <a:pt x="-22029" y="238604"/>
                  <a:pt x="42226" y="136286"/>
                  <a:pt x="0" y="0"/>
                </a:cubicBezTo>
                <a:close/>
              </a:path>
              <a:path w="532689" h="1457070" fill="none" extrusionOk="0">
                <a:moveTo>
                  <a:pt x="0" y="0"/>
                </a:moveTo>
                <a:cubicBezTo>
                  <a:pt x="141341" y="1226"/>
                  <a:pt x="264782" y="59405"/>
                  <a:pt x="266345" y="166939"/>
                </a:cubicBezTo>
                <a:cubicBezTo>
                  <a:pt x="303108" y="252879"/>
                  <a:pt x="256219" y="439482"/>
                  <a:pt x="266345" y="561596"/>
                </a:cubicBezTo>
                <a:cubicBezTo>
                  <a:pt x="256939" y="630266"/>
                  <a:pt x="378490" y="732613"/>
                  <a:pt x="532690" y="728535"/>
                </a:cubicBezTo>
                <a:cubicBezTo>
                  <a:pt x="412010" y="725272"/>
                  <a:pt x="277005" y="783580"/>
                  <a:pt x="266345" y="895474"/>
                </a:cubicBezTo>
                <a:cubicBezTo>
                  <a:pt x="309444" y="1067650"/>
                  <a:pt x="236705" y="1207520"/>
                  <a:pt x="266345" y="1290131"/>
                </a:cubicBezTo>
                <a:cubicBezTo>
                  <a:pt x="229530" y="1363091"/>
                  <a:pt x="121797" y="1462793"/>
                  <a:pt x="0" y="1457070"/>
                </a:cubicBezTo>
              </a:path>
            </a:pathLst>
          </a:cu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22465464">
                  <a:prstGeom prst="rightBrace">
                    <a:avLst>
                      <a:gd name="adj1" fmla="val 31339"/>
                      <a:gd name="adj2" fmla="val 50000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C649CDE1-0030-45FD-9640-C431B539C6D8}"/>
              </a:ext>
            </a:extLst>
          </p:cNvPr>
          <p:cNvSpPr/>
          <p:nvPr/>
        </p:nvSpPr>
        <p:spPr>
          <a:xfrm>
            <a:off x="3687452" y="3851793"/>
            <a:ext cx="532689" cy="1021865"/>
          </a:xfrm>
          <a:custGeom>
            <a:avLst/>
            <a:gdLst>
              <a:gd name="connsiteX0" fmla="*/ 0 w 532689"/>
              <a:gd name="connsiteY0" fmla="*/ 0 h 1021865"/>
              <a:gd name="connsiteX1" fmla="*/ 266345 w 532689"/>
              <a:gd name="connsiteY1" fmla="*/ 91521 h 1021865"/>
              <a:gd name="connsiteX2" fmla="*/ 266345 w 532689"/>
              <a:gd name="connsiteY2" fmla="*/ 391136 h 1021865"/>
              <a:gd name="connsiteX3" fmla="*/ 532690 w 532689"/>
              <a:gd name="connsiteY3" fmla="*/ 482657 h 1021865"/>
              <a:gd name="connsiteX4" fmla="*/ 266345 w 532689"/>
              <a:gd name="connsiteY4" fmla="*/ 574178 h 1021865"/>
              <a:gd name="connsiteX5" fmla="*/ 266345 w 532689"/>
              <a:gd name="connsiteY5" fmla="*/ 930344 h 1021865"/>
              <a:gd name="connsiteX6" fmla="*/ 0 w 532689"/>
              <a:gd name="connsiteY6" fmla="*/ 1021865 h 1021865"/>
              <a:gd name="connsiteX7" fmla="*/ 0 w 532689"/>
              <a:gd name="connsiteY7" fmla="*/ 0 h 1021865"/>
              <a:gd name="connsiteX0" fmla="*/ 0 w 532689"/>
              <a:gd name="connsiteY0" fmla="*/ 0 h 1021865"/>
              <a:gd name="connsiteX1" fmla="*/ 266345 w 532689"/>
              <a:gd name="connsiteY1" fmla="*/ 91521 h 1021865"/>
              <a:gd name="connsiteX2" fmla="*/ 266345 w 532689"/>
              <a:gd name="connsiteY2" fmla="*/ 391136 h 1021865"/>
              <a:gd name="connsiteX3" fmla="*/ 532690 w 532689"/>
              <a:gd name="connsiteY3" fmla="*/ 482657 h 1021865"/>
              <a:gd name="connsiteX4" fmla="*/ 266345 w 532689"/>
              <a:gd name="connsiteY4" fmla="*/ 574178 h 1021865"/>
              <a:gd name="connsiteX5" fmla="*/ 266345 w 532689"/>
              <a:gd name="connsiteY5" fmla="*/ 930344 h 1021865"/>
              <a:gd name="connsiteX6" fmla="*/ 0 w 532689"/>
              <a:gd name="connsiteY6" fmla="*/ 1021865 h 102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689" h="1021865" stroke="0" extrusionOk="0">
                <a:moveTo>
                  <a:pt x="0" y="0"/>
                </a:moveTo>
                <a:cubicBezTo>
                  <a:pt x="146889" y="-1011"/>
                  <a:pt x="269284" y="44951"/>
                  <a:pt x="266345" y="91521"/>
                </a:cubicBezTo>
                <a:cubicBezTo>
                  <a:pt x="281485" y="220405"/>
                  <a:pt x="263100" y="241882"/>
                  <a:pt x="266345" y="391136"/>
                </a:cubicBezTo>
                <a:cubicBezTo>
                  <a:pt x="275575" y="437538"/>
                  <a:pt x="380829" y="486769"/>
                  <a:pt x="532690" y="482657"/>
                </a:cubicBezTo>
                <a:cubicBezTo>
                  <a:pt x="382395" y="483681"/>
                  <a:pt x="263247" y="527649"/>
                  <a:pt x="266345" y="574178"/>
                </a:cubicBezTo>
                <a:cubicBezTo>
                  <a:pt x="257729" y="711610"/>
                  <a:pt x="257930" y="827000"/>
                  <a:pt x="266345" y="930344"/>
                </a:cubicBezTo>
                <a:cubicBezTo>
                  <a:pt x="262266" y="971371"/>
                  <a:pt x="156467" y="1027211"/>
                  <a:pt x="0" y="1021865"/>
                </a:cubicBezTo>
                <a:cubicBezTo>
                  <a:pt x="-91301" y="903709"/>
                  <a:pt x="59790" y="245578"/>
                  <a:pt x="0" y="0"/>
                </a:cubicBezTo>
                <a:close/>
              </a:path>
              <a:path w="532689" h="1021865" fill="none" extrusionOk="0">
                <a:moveTo>
                  <a:pt x="0" y="0"/>
                </a:moveTo>
                <a:cubicBezTo>
                  <a:pt x="137859" y="-931"/>
                  <a:pt x="258768" y="40846"/>
                  <a:pt x="266345" y="91521"/>
                </a:cubicBezTo>
                <a:cubicBezTo>
                  <a:pt x="253768" y="192797"/>
                  <a:pt x="266112" y="357223"/>
                  <a:pt x="266345" y="391136"/>
                </a:cubicBezTo>
                <a:cubicBezTo>
                  <a:pt x="259811" y="457164"/>
                  <a:pt x="377290" y="477780"/>
                  <a:pt x="532690" y="482657"/>
                </a:cubicBezTo>
                <a:cubicBezTo>
                  <a:pt x="383163" y="485973"/>
                  <a:pt x="264957" y="523127"/>
                  <a:pt x="266345" y="574178"/>
                </a:cubicBezTo>
                <a:cubicBezTo>
                  <a:pt x="285008" y="648969"/>
                  <a:pt x="277905" y="776074"/>
                  <a:pt x="266345" y="930344"/>
                </a:cubicBezTo>
                <a:cubicBezTo>
                  <a:pt x="256872" y="986330"/>
                  <a:pt x="153310" y="1021098"/>
                  <a:pt x="0" y="1021865"/>
                </a:cubicBezTo>
              </a:path>
            </a:pathLst>
          </a:cu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22465464">
                  <a:prstGeom prst="rightBrace">
                    <a:avLst>
                      <a:gd name="adj1" fmla="val 17181"/>
                      <a:gd name="adj2" fmla="val 47233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EFBAB0E9-0C25-4803-BF2F-022B254C5B65}"/>
              </a:ext>
            </a:extLst>
          </p:cNvPr>
          <p:cNvSpPr txBox="1">
            <a:spLocks/>
          </p:cNvSpPr>
          <p:nvPr/>
        </p:nvSpPr>
        <p:spPr>
          <a:xfrm>
            <a:off x="4316094" y="4084640"/>
            <a:ext cx="4285343" cy="534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самые подвижные части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4ABBFAB0-D8FD-45DF-AD0E-E73273E6CA07}"/>
              </a:ext>
            </a:extLst>
          </p:cNvPr>
          <p:cNvSpPr txBox="1">
            <a:spLocks/>
          </p:cNvSpPr>
          <p:nvPr/>
        </p:nvSpPr>
        <p:spPr>
          <a:xfrm>
            <a:off x="4310444" y="5015060"/>
            <a:ext cx="7067710" cy="1574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При отсутствии одной или нескольких частей порядок следования остальных в общем случае не меняется.</a:t>
            </a:r>
          </a:p>
        </p:txBody>
      </p:sp>
    </p:spTree>
    <p:extLst>
      <p:ext uri="{BB962C8B-B14F-4D97-AF65-F5344CB8AC3E}">
        <p14:creationId xmlns:p14="http://schemas.microsoft.com/office/powerpoint/2010/main" val="171201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2BAB6-A2C8-4A7F-9BC2-F6B6B5B71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текста типичной структуры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E0243-D846-41ED-86D2-8B1332352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557"/>
            <a:ext cx="10515600" cy="4807669"/>
          </a:xfrm>
        </p:spPr>
        <p:txBody>
          <a:bodyPr>
            <a:normAutofit/>
          </a:bodyPr>
          <a:lstStyle/>
          <a:p>
            <a:r>
              <a:rPr lang="ru-RU" i="1" dirty="0">
                <a:effectLst/>
                <a:ea typeface="Calibri" panose="020F0502020204030204" pitchFamily="34" charset="0"/>
              </a:rPr>
              <a:t>Моя милая дорогая Госпожа Лина!</a:t>
            </a:r>
            <a:endParaRPr lang="en-US" i="1" dirty="0">
              <a:effectLst/>
              <a:ea typeface="Calibri" panose="020F0502020204030204" pitchFamily="34" charset="0"/>
            </a:endParaRPr>
          </a:p>
          <a:p>
            <a:r>
              <a:rPr lang="ru-RU" i="1" dirty="0">
                <a:effectLst/>
                <a:ea typeface="Calibri" panose="020F0502020204030204" pitchFamily="34" charset="0"/>
              </a:rPr>
              <a:t>От души поздравляю Вас</a:t>
            </a:r>
            <a:endParaRPr lang="en-US" i="1" dirty="0">
              <a:effectLst/>
              <a:ea typeface="Calibri" panose="020F0502020204030204" pitchFamily="34" charset="0"/>
            </a:endParaRPr>
          </a:p>
          <a:p>
            <a:r>
              <a:rPr lang="ru-RU" i="1" dirty="0">
                <a:effectLst/>
                <a:ea typeface="Calibri" panose="020F0502020204030204" pitchFamily="34" charset="0"/>
              </a:rPr>
              <a:t>с днем Вашего рождения</a:t>
            </a:r>
            <a:endParaRPr lang="en-US" i="1" dirty="0">
              <a:effectLst/>
              <a:ea typeface="Calibri" panose="020F0502020204030204" pitchFamily="34" charset="0"/>
            </a:endParaRPr>
          </a:p>
          <a:p>
            <a:r>
              <a:rPr lang="ru-RU" i="1" dirty="0">
                <a:effectLst/>
                <a:ea typeface="Calibri" panose="020F0502020204030204" pitchFamily="34" charset="0"/>
              </a:rPr>
              <a:t>и желаю Вам всего </a:t>
            </a:r>
            <a:r>
              <a:rPr lang="ru-RU" i="1" dirty="0" err="1">
                <a:effectLst/>
                <a:ea typeface="Calibri" panose="020F0502020204030204" pitchFamily="34" charset="0"/>
              </a:rPr>
              <a:t>хорошаго</a:t>
            </a:r>
            <a:r>
              <a:rPr lang="ru-RU" i="1" dirty="0">
                <a:effectLst/>
                <a:ea typeface="Calibri" panose="020F0502020204030204" pitchFamily="34" charset="0"/>
              </a:rPr>
              <a:t> [^хорошего], что только Ваше доброе сердце себе желает.</a:t>
            </a:r>
            <a:endParaRPr lang="en-US" i="1" dirty="0">
              <a:effectLst/>
              <a:ea typeface="Calibri" panose="020F0502020204030204" pitchFamily="34" charset="0"/>
            </a:endParaRPr>
          </a:p>
          <a:p>
            <a:r>
              <a:rPr lang="ru-RU" i="1" dirty="0">
                <a:effectLst/>
                <a:ea typeface="Calibri" panose="020F0502020204030204" pitchFamily="34" charset="0"/>
              </a:rPr>
              <a:t>Очень благодарю Вашу милую мамочку и Вас за милые сочувственные строки и сердечное письмо! &lt;…&gt;</a:t>
            </a:r>
            <a:endParaRPr lang="en-US" i="1" dirty="0">
              <a:ea typeface="Calibri" panose="020F0502020204030204" pitchFamily="34" charset="0"/>
            </a:endParaRPr>
          </a:p>
          <a:p>
            <a:r>
              <a:rPr lang="ru-RU" i="1" dirty="0">
                <a:effectLst/>
                <a:ea typeface="Calibri" panose="020F0502020204030204" pitchFamily="34" charset="0"/>
              </a:rPr>
              <a:t>Целую Вас крепко.</a:t>
            </a:r>
            <a:endParaRPr lang="en-US" i="1" dirty="0">
              <a:effectLst/>
              <a:ea typeface="Calibri" panose="020F0502020204030204" pitchFamily="34" charset="0"/>
            </a:endParaRPr>
          </a:p>
          <a:p>
            <a:r>
              <a:rPr lang="ru-RU" i="1" dirty="0">
                <a:effectLst/>
                <a:ea typeface="Calibri" panose="020F0502020204030204" pitchFamily="34" charset="0"/>
              </a:rPr>
              <a:t>Ваша любящая Вас Л. </a:t>
            </a:r>
            <a:r>
              <a:rPr lang="ru-RU" i="1" dirty="0" err="1">
                <a:effectLst/>
                <a:ea typeface="Calibri" panose="020F0502020204030204" pitchFamily="34" charset="0"/>
              </a:rPr>
              <a:t>Гортенко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31370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C747B3-FE48-4F01-AC64-8D6D38080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5343" cy="4351338"/>
          </a:xfrm>
        </p:spPr>
        <p:txBody>
          <a:bodyPr/>
          <a:lstStyle/>
          <a:p>
            <a:r>
              <a:rPr lang="ru-RU" dirty="0"/>
              <a:t>Адресная формула</a:t>
            </a:r>
          </a:p>
          <a:p>
            <a:r>
              <a:rPr lang="ru-RU" dirty="0"/>
              <a:t>«поздравляю»</a:t>
            </a:r>
          </a:p>
          <a:p>
            <a:r>
              <a:rPr lang="ru-RU" dirty="0"/>
              <a:t>«с днём рождения»</a:t>
            </a:r>
          </a:p>
          <a:p>
            <a:r>
              <a:rPr lang="ru-RU" dirty="0"/>
              <a:t>Пожелания</a:t>
            </a:r>
          </a:p>
          <a:p>
            <a:r>
              <a:rPr lang="ru-RU" dirty="0"/>
              <a:t>Свободная часть</a:t>
            </a:r>
          </a:p>
          <a:p>
            <a:r>
              <a:rPr lang="ru-RU" dirty="0"/>
              <a:t>Поцелуй</a:t>
            </a:r>
          </a:p>
          <a:p>
            <a:r>
              <a:rPr lang="ru-RU" dirty="0"/>
              <a:t>Подпись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9FBB6-E4C1-4D7F-8809-39E14001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6832F5B-1E0D-4473-B6F8-F2078508708D}"/>
              </a:ext>
            </a:extLst>
          </p:cNvPr>
          <p:cNvSpPr txBox="1">
            <a:spLocks/>
          </p:cNvSpPr>
          <p:nvPr/>
        </p:nvSpPr>
        <p:spPr>
          <a:xfrm>
            <a:off x="4779111" y="2445917"/>
            <a:ext cx="7192930" cy="1325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Тесно связаны между собой</a:t>
            </a:r>
          </a:p>
          <a:p>
            <a:r>
              <a:rPr lang="ru-RU" dirty="0"/>
              <a:t>Часто соединены в одно предложение</a:t>
            </a:r>
          </a:p>
          <a:p>
            <a:r>
              <a:rPr lang="ru-RU" dirty="0"/>
              <a:t>Пожелания — часто (64 раза) союзом </a:t>
            </a:r>
            <a:r>
              <a:rPr lang="ru-RU" i="1" dirty="0"/>
              <a:t>и</a:t>
            </a:r>
            <a:endParaRPr lang="ru-RU" dirty="0"/>
          </a:p>
        </p:txBody>
      </p:sp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9E087E4C-22D7-4269-9A02-213299F97299}"/>
              </a:ext>
            </a:extLst>
          </p:cNvPr>
          <p:cNvSpPr/>
          <p:nvPr/>
        </p:nvSpPr>
        <p:spPr>
          <a:xfrm>
            <a:off x="4119509" y="2350857"/>
            <a:ext cx="532689" cy="1457070"/>
          </a:xfrm>
          <a:custGeom>
            <a:avLst/>
            <a:gdLst>
              <a:gd name="connsiteX0" fmla="*/ 0 w 532689"/>
              <a:gd name="connsiteY0" fmla="*/ 0 h 1457070"/>
              <a:gd name="connsiteX1" fmla="*/ 266345 w 532689"/>
              <a:gd name="connsiteY1" fmla="*/ 166939 h 1457070"/>
              <a:gd name="connsiteX2" fmla="*/ 266345 w 532689"/>
              <a:gd name="connsiteY2" fmla="*/ 561596 h 1457070"/>
              <a:gd name="connsiteX3" fmla="*/ 532690 w 532689"/>
              <a:gd name="connsiteY3" fmla="*/ 728535 h 1457070"/>
              <a:gd name="connsiteX4" fmla="*/ 266345 w 532689"/>
              <a:gd name="connsiteY4" fmla="*/ 895474 h 1457070"/>
              <a:gd name="connsiteX5" fmla="*/ 266345 w 532689"/>
              <a:gd name="connsiteY5" fmla="*/ 1290131 h 1457070"/>
              <a:gd name="connsiteX6" fmla="*/ 0 w 532689"/>
              <a:gd name="connsiteY6" fmla="*/ 1457070 h 1457070"/>
              <a:gd name="connsiteX7" fmla="*/ 0 w 532689"/>
              <a:gd name="connsiteY7" fmla="*/ 0 h 1457070"/>
              <a:gd name="connsiteX0" fmla="*/ 0 w 532689"/>
              <a:gd name="connsiteY0" fmla="*/ 0 h 1457070"/>
              <a:gd name="connsiteX1" fmla="*/ 266345 w 532689"/>
              <a:gd name="connsiteY1" fmla="*/ 166939 h 1457070"/>
              <a:gd name="connsiteX2" fmla="*/ 266345 w 532689"/>
              <a:gd name="connsiteY2" fmla="*/ 561596 h 1457070"/>
              <a:gd name="connsiteX3" fmla="*/ 532690 w 532689"/>
              <a:gd name="connsiteY3" fmla="*/ 728535 h 1457070"/>
              <a:gd name="connsiteX4" fmla="*/ 266345 w 532689"/>
              <a:gd name="connsiteY4" fmla="*/ 895474 h 1457070"/>
              <a:gd name="connsiteX5" fmla="*/ 266345 w 532689"/>
              <a:gd name="connsiteY5" fmla="*/ 1290131 h 1457070"/>
              <a:gd name="connsiteX6" fmla="*/ 0 w 532689"/>
              <a:gd name="connsiteY6" fmla="*/ 1457070 h 145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689" h="1457070" stroke="0" extrusionOk="0">
                <a:moveTo>
                  <a:pt x="0" y="0"/>
                </a:moveTo>
                <a:cubicBezTo>
                  <a:pt x="145262" y="-8881"/>
                  <a:pt x="267883" y="76821"/>
                  <a:pt x="266345" y="166939"/>
                </a:cubicBezTo>
                <a:cubicBezTo>
                  <a:pt x="273996" y="234087"/>
                  <a:pt x="252575" y="504518"/>
                  <a:pt x="266345" y="561596"/>
                </a:cubicBezTo>
                <a:cubicBezTo>
                  <a:pt x="275699" y="649594"/>
                  <a:pt x="364751" y="746528"/>
                  <a:pt x="532690" y="728535"/>
                </a:cubicBezTo>
                <a:cubicBezTo>
                  <a:pt x="381831" y="729740"/>
                  <a:pt x="258154" y="813896"/>
                  <a:pt x="266345" y="895474"/>
                </a:cubicBezTo>
                <a:cubicBezTo>
                  <a:pt x="251451" y="1037506"/>
                  <a:pt x="271473" y="1220613"/>
                  <a:pt x="266345" y="1290131"/>
                </a:cubicBezTo>
                <a:cubicBezTo>
                  <a:pt x="258909" y="1364974"/>
                  <a:pt x="165287" y="1467448"/>
                  <a:pt x="0" y="1457070"/>
                </a:cubicBezTo>
                <a:cubicBezTo>
                  <a:pt x="-48845" y="835031"/>
                  <a:pt x="82045" y="567233"/>
                  <a:pt x="0" y="0"/>
                </a:cubicBezTo>
                <a:close/>
              </a:path>
              <a:path w="532689" h="1457070" fill="none" extrusionOk="0">
                <a:moveTo>
                  <a:pt x="0" y="0"/>
                </a:moveTo>
                <a:cubicBezTo>
                  <a:pt x="136967" y="-1020"/>
                  <a:pt x="260895" y="74649"/>
                  <a:pt x="266345" y="166939"/>
                </a:cubicBezTo>
                <a:cubicBezTo>
                  <a:pt x="261350" y="243878"/>
                  <a:pt x="250284" y="409727"/>
                  <a:pt x="266345" y="561596"/>
                </a:cubicBezTo>
                <a:cubicBezTo>
                  <a:pt x="264000" y="659350"/>
                  <a:pt x="362624" y="715043"/>
                  <a:pt x="532690" y="728535"/>
                </a:cubicBezTo>
                <a:cubicBezTo>
                  <a:pt x="384401" y="730161"/>
                  <a:pt x="257960" y="800224"/>
                  <a:pt x="266345" y="895474"/>
                </a:cubicBezTo>
                <a:cubicBezTo>
                  <a:pt x="291739" y="1051019"/>
                  <a:pt x="238017" y="1199588"/>
                  <a:pt x="266345" y="1290131"/>
                </a:cubicBezTo>
                <a:cubicBezTo>
                  <a:pt x="250151" y="1391629"/>
                  <a:pt x="165196" y="1454835"/>
                  <a:pt x="0" y="1457070"/>
                </a:cubicBezTo>
              </a:path>
            </a:pathLst>
          </a:cu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22465464">
                  <a:prstGeom prst="rightBrace">
                    <a:avLst>
                      <a:gd name="adj1" fmla="val 31339"/>
                      <a:gd name="adj2" fmla="val 50000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C649CDE1-0030-45FD-9640-C431B539C6D8}"/>
              </a:ext>
            </a:extLst>
          </p:cNvPr>
          <p:cNvSpPr/>
          <p:nvPr/>
        </p:nvSpPr>
        <p:spPr>
          <a:xfrm>
            <a:off x="3630890" y="3429000"/>
            <a:ext cx="532689" cy="907330"/>
          </a:xfrm>
          <a:custGeom>
            <a:avLst/>
            <a:gdLst>
              <a:gd name="connsiteX0" fmla="*/ 0 w 532689"/>
              <a:gd name="connsiteY0" fmla="*/ 0 h 907330"/>
              <a:gd name="connsiteX1" fmla="*/ 266345 w 532689"/>
              <a:gd name="connsiteY1" fmla="*/ 91521 h 907330"/>
              <a:gd name="connsiteX2" fmla="*/ 266345 w 532689"/>
              <a:gd name="connsiteY2" fmla="*/ 588141 h 907330"/>
              <a:gd name="connsiteX3" fmla="*/ 532690 w 532689"/>
              <a:gd name="connsiteY3" fmla="*/ 679662 h 907330"/>
              <a:gd name="connsiteX4" fmla="*/ 266345 w 532689"/>
              <a:gd name="connsiteY4" fmla="*/ 771183 h 907330"/>
              <a:gd name="connsiteX5" fmla="*/ 266345 w 532689"/>
              <a:gd name="connsiteY5" fmla="*/ 815809 h 907330"/>
              <a:gd name="connsiteX6" fmla="*/ 0 w 532689"/>
              <a:gd name="connsiteY6" fmla="*/ 907330 h 907330"/>
              <a:gd name="connsiteX7" fmla="*/ 0 w 532689"/>
              <a:gd name="connsiteY7" fmla="*/ 0 h 907330"/>
              <a:gd name="connsiteX0" fmla="*/ 0 w 532689"/>
              <a:gd name="connsiteY0" fmla="*/ 0 h 907330"/>
              <a:gd name="connsiteX1" fmla="*/ 266345 w 532689"/>
              <a:gd name="connsiteY1" fmla="*/ 91521 h 907330"/>
              <a:gd name="connsiteX2" fmla="*/ 266345 w 532689"/>
              <a:gd name="connsiteY2" fmla="*/ 588141 h 907330"/>
              <a:gd name="connsiteX3" fmla="*/ 532690 w 532689"/>
              <a:gd name="connsiteY3" fmla="*/ 679662 h 907330"/>
              <a:gd name="connsiteX4" fmla="*/ 266345 w 532689"/>
              <a:gd name="connsiteY4" fmla="*/ 771183 h 907330"/>
              <a:gd name="connsiteX5" fmla="*/ 266345 w 532689"/>
              <a:gd name="connsiteY5" fmla="*/ 815809 h 907330"/>
              <a:gd name="connsiteX6" fmla="*/ 0 w 532689"/>
              <a:gd name="connsiteY6" fmla="*/ 907330 h 90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689" h="907330" stroke="0" extrusionOk="0">
                <a:moveTo>
                  <a:pt x="0" y="0"/>
                </a:moveTo>
                <a:cubicBezTo>
                  <a:pt x="146889" y="-1011"/>
                  <a:pt x="269284" y="44951"/>
                  <a:pt x="266345" y="91521"/>
                </a:cubicBezTo>
                <a:cubicBezTo>
                  <a:pt x="274691" y="260835"/>
                  <a:pt x="247630" y="394750"/>
                  <a:pt x="266345" y="588141"/>
                </a:cubicBezTo>
                <a:cubicBezTo>
                  <a:pt x="275575" y="634543"/>
                  <a:pt x="380829" y="683774"/>
                  <a:pt x="532690" y="679662"/>
                </a:cubicBezTo>
                <a:cubicBezTo>
                  <a:pt x="382395" y="680686"/>
                  <a:pt x="263247" y="724654"/>
                  <a:pt x="266345" y="771183"/>
                </a:cubicBezTo>
                <a:cubicBezTo>
                  <a:pt x="269096" y="791072"/>
                  <a:pt x="267932" y="802899"/>
                  <a:pt x="266345" y="815809"/>
                </a:cubicBezTo>
                <a:cubicBezTo>
                  <a:pt x="262266" y="856836"/>
                  <a:pt x="156467" y="912676"/>
                  <a:pt x="0" y="907330"/>
                </a:cubicBezTo>
                <a:cubicBezTo>
                  <a:pt x="58736" y="702638"/>
                  <a:pt x="-16411" y="159874"/>
                  <a:pt x="0" y="0"/>
                </a:cubicBezTo>
                <a:close/>
              </a:path>
              <a:path w="532689" h="907330" fill="none" extrusionOk="0">
                <a:moveTo>
                  <a:pt x="0" y="0"/>
                </a:moveTo>
                <a:cubicBezTo>
                  <a:pt x="137859" y="-931"/>
                  <a:pt x="258768" y="40846"/>
                  <a:pt x="266345" y="91521"/>
                </a:cubicBezTo>
                <a:cubicBezTo>
                  <a:pt x="310754" y="190055"/>
                  <a:pt x="252427" y="387470"/>
                  <a:pt x="266345" y="588141"/>
                </a:cubicBezTo>
                <a:cubicBezTo>
                  <a:pt x="259811" y="654169"/>
                  <a:pt x="377290" y="674785"/>
                  <a:pt x="532690" y="679662"/>
                </a:cubicBezTo>
                <a:cubicBezTo>
                  <a:pt x="383163" y="682978"/>
                  <a:pt x="264957" y="720132"/>
                  <a:pt x="266345" y="771183"/>
                </a:cubicBezTo>
                <a:cubicBezTo>
                  <a:pt x="267275" y="787073"/>
                  <a:pt x="262597" y="795662"/>
                  <a:pt x="266345" y="815809"/>
                </a:cubicBezTo>
                <a:cubicBezTo>
                  <a:pt x="256872" y="871795"/>
                  <a:pt x="153310" y="906563"/>
                  <a:pt x="0" y="907330"/>
                </a:cubicBezTo>
              </a:path>
            </a:pathLst>
          </a:cu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22465464">
                  <a:prstGeom prst="rightBrace">
                    <a:avLst>
                      <a:gd name="adj1" fmla="val 17181"/>
                      <a:gd name="adj2" fmla="val 74908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EFBAB0E9-0C25-4803-BF2F-022B254C5B65}"/>
              </a:ext>
            </a:extLst>
          </p:cNvPr>
          <p:cNvSpPr txBox="1">
            <a:spLocks/>
          </p:cNvSpPr>
          <p:nvPr/>
        </p:nvSpPr>
        <p:spPr>
          <a:xfrm>
            <a:off x="4240678" y="3858392"/>
            <a:ext cx="5138992" cy="534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Наиболее свободны по форме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4ABBFAB0-D8FD-45DF-AD0E-E73273E6CA07}"/>
              </a:ext>
            </a:extLst>
          </p:cNvPr>
          <p:cNvSpPr txBox="1">
            <a:spLocks/>
          </p:cNvSpPr>
          <p:nvPr/>
        </p:nvSpPr>
        <p:spPr>
          <a:xfrm>
            <a:off x="4630954" y="5156462"/>
            <a:ext cx="7067710" cy="1140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Почти всегда перемещаются относительно остальных только одна или две части.</a:t>
            </a:r>
          </a:p>
        </p:txBody>
      </p:sp>
    </p:spTree>
    <p:extLst>
      <p:ext uri="{BB962C8B-B14F-4D97-AF65-F5344CB8AC3E}">
        <p14:creationId xmlns:p14="http://schemas.microsoft.com/office/powerpoint/2010/main" val="22650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012A2-463C-4209-A44E-9507C57F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A7AF07-F6BD-43A0-BBB3-0524982F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Описать:</a:t>
            </a:r>
          </a:p>
          <a:p>
            <a:r>
              <a:rPr lang="ru-RU" dirty="0"/>
              <a:t>Части текста</a:t>
            </a:r>
          </a:p>
          <a:p>
            <a:r>
              <a:rPr lang="ru-RU" dirty="0"/>
              <a:t>Типичные речевые средства выражения каждой из них</a:t>
            </a:r>
          </a:p>
          <a:p>
            <a:r>
              <a:rPr lang="ru-RU" dirty="0"/>
              <a:t>Порядок следования частей</a:t>
            </a:r>
          </a:p>
          <a:p>
            <a:r>
              <a:rPr lang="ru-RU" dirty="0"/>
              <a:t>И </a:t>
            </a:r>
            <a:r>
              <a:rPr lang="ru-RU" b="1" dirty="0"/>
              <a:t>проиллюстрировать</a:t>
            </a:r>
            <a:r>
              <a:rPr lang="ru-RU" dirty="0"/>
              <a:t> возможные отклонения.</a:t>
            </a:r>
          </a:p>
          <a:p>
            <a:endParaRPr lang="ru-RU" dirty="0"/>
          </a:p>
          <a:p>
            <a:r>
              <a:rPr lang="ru-RU" dirty="0"/>
              <a:t>Возможно провести на небольшой выборке</a:t>
            </a:r>
          </a:p>
        </p:txBody>
      </p:sp>
    </p:spTree>
    <p:extLst>
      <p:ext uri="{BB962C8B-B14F-4D97-AF65-F5344CB8AC3E}">
        <p14:creationId xmlns:p14="http://schemas.microsoft.com/office/powerpoint/2010/main" val="3009704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057D9-EA64-4139-9D90-D2566834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B33041-307C-4E79-8C65-6C9AB4973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Поздравительные открытки ко дню рождения имеют чёткую воспроизводящуюся из раза в раз структуру.</a:t>
            </a:r>
          </a:p>
          <a:p>
            <a:r>
              <a:rPr lang="ru-RU" dirty="0"/>
              <a:t>Отклонения от неё немногочисленны и </a:t>
            </a:r>
            <a:r>
              <a:rPr lang="ru-RU" dirty="0" err="1"/>
              <a:t>нехаотичны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До революции адресные формулы были милее, а подписи — любящее (и местоимений между </a:t>
            </a:r>
            <a:r>
              <a:rPr lang="ru-RU" i="1" dirty="0"/>
              <a:t>днём</a:t>
            </a:r>
            <a:r>
              <a:rPr lang="ru-RU" dirty="0"/>
              <a:t> и </a:t>
            </a:r>
            <a:r>
              <a:rPr lang="ru-RU" i="1" dirty="0"/>
              <a:t>рождения</a:t>
            </a:r>
            <a:r>
              <a:rPr lang="ru-RU" dirty="0"/>
              <a:t> больше было).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550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B7654-88D5-4510-835A-CC5C643F6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4118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Благодарю за внимание!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8FEE5E5-2728-4F00-86B2-6832CEEE2F14}"/>
              </a:ext>
            </a:extLst>
          </p:cNvPr>
          <p:cNvSpPr txBox="1">
            <a:spLocks/>
          </p:cNvSpPr>
          <p:nvPr/>
        </p:nvSpPr>
        <p:spPr>
          <a:xfrm>
            <a:off x="4803351" y="3594117"/>
            <a:ext cx="2585298" cy="831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Вопросы?</a:t>
            </a:r>
          </a:p>
        </p:txBody>
      </p:sp>
    </p:spTree>
    <p:extLst>
      <p:ext uri="{BB962C8B-B14F-4D97-AF65-F5344CB8AC3E}">
        <p14:creationId xmlns:p14="http://schemas.microsoft.com/office/powerpoint/2010/main" val="179282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C5A87-A2A2-4F3D-BF22-FA0541F8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2902B-E42D-419E-839B-3E784B2E8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56" y="1825625"/>
            <a:ext cx="11077280" cy="4351338"/>
          </a:xfrm>
        </p:spPr>
        <p:txBody>
          <a:bodyPr/>
          <a:lstStyle/>
          <a:p>
            <a:r>
              <a:rPr lang="ru-RU" dirty="0"/>
              <a:t>Корпус «Пишу тебе»: открытки с тегом «День рождения»</a:t>
            </a:r>
          </a:p>
          <a:p>
            <a:r>
              <a:rPr lang="ru-RU" dirty="0"/>
              <a:t>Исключены поздравления с именинами, днём ангела, упоминания без цели поздравить, открытки с неизвестным годом написания</a:t>
            </a:r>
          </a:p>
          <a:p>
            <a:endParaRPr lang="ru-RU" dirty="0"/>
          </a:p>
          <a:p>
            <a:r>
              <a:rPr lang="ru-RU" b="1" dirty="0"/>
              <a:t>264 открытки:</a:t>
            </a:r>
          </a:p>
          <a:p>
            <a:r>
              <a:rPr lang="ru-RU" dirty="0"/>
              <a:t>80 дореволюционных</a:t>
            </a:r>
          </a:p>
          <a:p>
            <a:r>
              <a:rPr lang="ru-RU" dirty="0"/>
              <a:t>169 советских</a:t>
            </a:r>
          </a:p>
          <a:p>
            <a:r>
              <a:rPr lang="ru-RU" dirty="0"/>
              <a:t>15 современных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16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77BF4-A28E-4AA1-955F-1E51DF2D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Адресная формула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472B66-96EA-4DEC-BC2E-0115F5580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Адресат называется в именительном падеже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Вера!</a:t>
            </a:r>
            <a:r>
              <a:rPr lang="ru-RU" dirty="0"/>
              <a:t> — по имени</a:t>
            </a:r>
          </a:p>
          <a:p>
            <a:r>
              <a:rPr lang="ru-RU" i="1" dirty="0"/>
              <a:t>Людочка!</a:t>
            </a:r>
          </a:p>
          <a:p>
            <a:r>
              <a:rPr lang="ru-RU" i="1" dirty="0"/>
              <a:t>Валентина </a:t>
            </a:r>
            <a:r>
              <a:rPr lang="ru-RU" i="1" dirty="0" err="1"/>
              <a:t>Мартыновна</a:t>
            </a:r>
            <a:r>
              <a:rPr lang="ru-RU" i="1" dirty="0"/>
              <a:t>!</a:t>
            </a:r>
            <a:r>
              <a:rPr lang="ru-RU" dirty="0"/>
              <a:t> — по имени и отчеству</a:t>
            </a:r>
          </a:p>
          <a:p>
            <a:r>
              <a:rPr lang="ru-RU" i="1" dirty="0"/>
              <a:t>Мама!</a:t>
            </a:r>
            <a:r>
              <a:rPr lang="ru-RU" dirty="0"/>
              <a:t> — термином родства</a:t>
            </a:r>
          </a:p>
          <a:p>
            <a:r>
              <a:rPr lang="ru-RU" i="1" dirty="0"/>
              <a:t>Голубчик Володя</a:t>
            </a:r>
            <a:r>
              <a:rPr lang="ru-RU" dirty="0"/>
              <a:t> — и некоторыми другими способами</a:t>
            </a:r>
          </a:p>
        </p:txBody>
      </p:sp>
    </p:spTree>
    <p:extLst>
      <p:ext uri="{BB962C8B-B14F-4D97-AF65-F5344CB8AC3E}">
        <p14:creationId xmlns:p14="http://schemas.microsoft.com/office/powerpoint/2010/main" val="28856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2B672-3330-4061-98F7-D057DBAC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Адресная формула: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FE5BD1-06B2-4416-8410-AD4CCE51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945"/>
            <a:ext cx="10515600" cy="4367017"/>
          </a:xfrm>
        </p:spPr>
        <p:txBody>
          <a:bodyPr>
            <a:normAutofit/>
          </a:bodyPr>
          <a:lstStyle/>
          <a:p>
            <a:r>
              <a:rPr lang="ru-RU" b="1" i="1" dirty="0"/>
              <a:t>Дорогой</a:t>
            </a:r>
            <a:r>
              <a:rPr lang="ru-RU" i="1" dirty="0"/>
              <a:t> дедушка! </a:t>
            </a:r>
            <a:r>
              <a:rPr lang="ru-RU" dirty="0"/>
              <a:t>(150 раз)</a:t>
            </a:r>
          </a:p>
          <a:p>
            <a:r>
              <a:rPr lang="ru-RU" b="1" i="1" dirty="0"/>
              <a:t>Милая</a:t>
            </a:r>
            <a:r>
              <a:rPr lang="ru-RU" i="1" dirty="0"/>
              <a:t> Катя!</a:t>
            </a:r>
            <a:r>
              <a:rPr lang="ru-RU" dirty="0"/>
              <a:t> (33, 20 — дореволюционный период)</a:t>
            </a:r>
          </a:p>
          <a:p>
            <a:r>
              <a:rPr lang="ru-RU" b="1" i="1" dirty="0"/>
              <a:t>Многоуважаемый…</a:t>
            </a:r>
            <a:r>
              <a:rPr lang="ru-RU" dirty="0"/>
              <a:t> (6)</a:t>
            </a:r>
          </a:p>
          <a:p>
            <a:r>
              <a:rPr lang="ru-RU" b="1" i="1" dirty="0"/>
              <a:t>Уважаемый…</a:t>
            </a:r>
            <a:r>
              <a:rPr lang="ru-RU" dirty="0"/>
              <a:t> (3)</a:t>
            </a:r>
          </a:p>
          <a:p>
            <a:r>
              <a:rPr lang="ru-RU" b="1" i="1" dirty="0"/>
              <a:t>Любимый…</a:t>
            </a:r>
            <a:r>
              <a:rPr lang="ru-RU" dirty="0"/>
              <a:t> (2)</a:t>
            </a:r>
          </a:p>
          <a:p>
            <a:r>
              <a:rPr lang="ru-RU" b="1" i="1" dirty="0"/>
              <a:t>Ненаглядный…</a:t>
            </a:r>
            <a:r>
              <a:rPr lang="ru-RU" dirty="0"/>
              <a:t> (2)</a:t>
            </a:r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i="1" dirty="0"/>
              <a:t>Дорогой</a:t>
            </a:r>
            <a:r>
              <a:rPr lang="ru-RU" dirty="0"/>
              <a:t>» — стандартный этикетный вариант.</a:t>
            </a:r>
          </a:p>
        </p:txBody>
      </p:sp>
    </p:spTree>
    <p:extLst>
      <p:ext uri="{BB962C8B-B14F-4D97-AF65-F5344CB8AC3E}">
        <p14:creationId xmlns:p14="http://schemas.microsoft.com/office/powerpoint/2010/main" val="1672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8C6F9-638C-419A-8B00-888C1D5B7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Адресная формула: особые случаи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FADAA2-8E7F-45B9-9364-CEBFED26D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62" y="1825625"/>
            <a:ext cx="10954732" cy="4351338"/>
          </a:xfrm>
        </p:spPr>
        <p:txBody>
          <a:bodyPr/>
          <a:lstStyle/>
          <a:p>
            <a:r>
              <a:rPr lang="ru-RU" i="1" dirty="0"/>
              <a:t>Дорогая </a:t>
            </a:r>
            <a:r>
              <a:rPr lang="ru-RU" b="1" i="1" dirty="0"/>
              <a:t>моя</a:t>
            </a:r>
            <a:r>
              <a:rPr lang="ru-RU" i="1" dirty="0"/>
              <a:t> Аллочка! / Дорогой </a:t>
            </a:r>
            <a:r>
              <a:rPr lang="ru-RU" b="1" i="1" dirty="0"/>
              <a:t>наш</a:t>
            </a:r>
            <a:r>
              <a:rPr lang="ru-RU" i="1" dirty="0"/>
              <a:t> Сашенька!</a:t>
            </a:r>
            <a:r>
              <a:rPr lang="ru-RU" dirty="0"/>
              <a:t> — только с прилагательными</a:t>
            </a:r>
          </a:p>
          <a:p>
            <a:r>
              <a:rPr lang="ru-RU" i="1" dirty="0"/>
              <a:t>Мой</a:t>
            </a:r>
            <a:r>
              <a:rPr lang="ru-RU" dirty="0"/>
              <a:t> — 16 (12 в </a:t>
            </a:r>
            <a:r>
              <a:rPr lang="ru-RU" dirty="0" err="1"/>
              <a:t>ж.р</a:t>
            </a:r>
            <a:r>
              <a:rPr lang="ru-RU" dirty="0"/>
              <a:t>.), </a:t>
            </a:r>
            <a:r>
              <a:rPr lang="ru-RU" i="1" dirty="0"/>
              <a:t>наш</a:t>
            </a:r>
            <a:r>
              <a:rPr lang="ru-RU" dirty="0"/>
              <a:t> — 6</a:t>
            </a:r>
          </a:p>
          <a:p>
            <a:endParaRPr lang="ru-RU" dirty="0"/>
          </a:p>
          <a:p>
            <a:r>
              <a:rPr lang="ru-RU" b="1" i="1" dirty="0"/>
              <a:t>Аленушку</a:t>
            </a:r>
            <a:r>
              <a:rPr lang="ru-RU" i="1" dirty="0"/>
              <a:t> поздравляем… </a:t>
            </a:r>
            <a:r>
              <a:rPr lang="ru-RU" dirty="0"/>
              <a:t>— винительный падеж</a:t>
            </a:r>
            <a:endParaRPr lang="ru-RU" i="1" dirty="0"/>
          </a:p>
          <a:p>
            <a:r>
              <a:rPr lang="ru-RU" b="1" i="1" dirty="0"/>
              <a:t>Сыну </a:t>
            </a:r>
            <a:r>
              <a:rPr lang="ru-RU" b="1" i="1" dirty="0" err="1"/>
              <a:t>Женятке</a:t>
            </a:r>
            <a:r>
              <a:rPr lang="ru-RU" i="1" dirty="0"/>
              <a:t> от папы в день рождения… </a:t>
            </a:r>
            <a:r>
              <a:rPr lang="ru-RU" dirty="0"/>
              <a:t>— дательный</a:t>
            </a:r>
          </a:p>
          <a:p>
            <a:r>
              <a:rPr lang="ru-RU" b="1" i="1" dirty="0"/>
              <a:t>Здравствуй</a:t>
            </a:r>
            <a:r>
              <a:rPr lang="ru-RU" i="1" dirty="0"/>
              <a:t> Люся! Поздравляю тебя…</a:t>
            </a:r>
            <a:r>
              <a:rPr lang="ru-RU" dirty="0"/>
              <a:t> — эксплицитное приветствие</a:t>
            </a:r>
          </a:p>
          <a:p>
            <a:r>
              <a:rPr lang="ru-RU" dirty="0"/>
              <a:t>И другие</a:t>
            </a:r>
          </a:p>
        </p:txBody>
      </p:sp>
    </p:spTree>
    <p:extLst>
      <p:ext uri="{BB962C8B-B14F-4D97-AF65-F5344CB8AC3E}">
        <p14:creationId xmlns:p14="http://schemas.microsoft.com/office/powerpoint/2010/main" val="188806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E5D77-20B3-4284-9257-6A6283F9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«Поздравляю»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95F20-DDF4-425E-8957-3DA0CA0E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effectLst/>
                <a:ea typeface="Calibri" panose="020F0502020204030204" pitchFamily="34" charset="0"/>
              </a:rPr>
              <a:t>Дорогая мама! </a:t>
            </a:r>
            <a:r>
              <a:rPr lang="ru-RU" b="1" i="1" dirty="0">
                <a:effectLst/>
                <a:ea typeface="Calibri" panose="020F0502020204030204" pitchFamily="34" charset="0"/>
              </a:rPr>
              <a:t>Поздравляю</a:t>
            </a:r>
            <a:r>
              <a:rPr lang="ru-RU" i="1" dirty="0">
                <a:effectLst/>
                <a:ea typeface="Calibri" panose="020F0502020204030204" pitchFamily="34" charset="0"/>
              </a:rPr>
              <a:t> тебя с днем рождения…</a:t>
            </a:r>
            <a:endParaRPr lang="en-US" i="1" dirty="0">
              <a:effectLst/>
              <a:ea typeface="Calibri" panose="020F0502020204030204" pitchFamily="34" charset="0"/>
            </a:endParaRPr>
          </a:p>
          <a:p>
            <a:endParaRPr lang="ru-RU" dirty="0"/>
          </a:p>
          <a:p>
            <a:r>
              <a:rPr lang="ru-RU" i="1" dirty="0" err="1"/>
              <a:t>Поздраляю</a:t>
            </a:r>
            <a:r>
              <a:rPr lang="ru-RU" i="1" dirty="0"/>
              <a:t>(ем)…</a:t>
            </a:r>
          </a:p>
          <a:p>
            <a:r>
              <a:rPr lang="ru-RU" i="1" dirty="0"/>
              <a:t>тебя</a:t>
            </a:r>
            <a:r>
              <a:rPr lang="ru-RU" dirty="0"/>
              <a:t> (140, 6)</a:t>
            </a:r>
          </a:p>
          <a:p>
            <a:r>
              <a:rPr lang="ru-RU" i="1" dirty="0"/>
              <a:t>Вас</a:t>
            </a:r>
            <a:r>
              <a:rPr lang="ru-RU" dirty="0"/>
              <a:t> (33, 26)</a:t>
            </a:r>
          </a:p>
          <a:p>
            <a:endParaRPr lang="ru-RU" dirty="0"/>
          </a:p>
          <a:p>
            <a:r>
              <a:rPr lang="ru-RU" dirty="0"/>
              <a:t>Редко:</a:t>
            </a:r>
          </a:p>
          <a:p>
            <a:r>
              <a:rPr lang="ru-RU" i="1" dirty="0"/>
              <a:t>Позвольте вас поздравить / примите мои поздравления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5368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7EFE2-733D-4DF8-95F4-AB3B8D23C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«Поздравляю»: обстоятельства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304EBE-9783-4B82-B8B5-A9E089B8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сердечно</a:t>
            </a:r>
            <a:r>
              <a:rPr lang="ru-RU" dirty="0"/>
              <a:t> (26)</a:t>
            </a:r>
          </a:p>
          <a:p>
            <a:r>
              <a:rPr lang="ru-RU" i="1" dirty="0"/>
              <a:t>от всей души</a:t>
            </a:r>
            <a:r>
              <a:rPr lang="ru-RU" dirty="0"/>
              <a:t> (7)</a:t>
            </a:r>
          </a:p>
          <a:p>
            <a:r>
              <a:rPr lang="ru-RU" i="1" dirty="0"/>
              <a:t>от души</a:t>
            </a:r>
            <a:r>
              <a:rPr lang="ru-RU" dirty="0"/>
              <a:t> (3)</a:t>
            </a:r>
          </a:p>
          <a:p>
            <a:r>
              <a:rPr lang="ru-RU" i="1" dirty="0"/>
              <a:t>от всего сердца</a:t>
            </a:r>
            <a:r>
              <a:rPr lang="ru-RU" dirty="0"/>
              <a:t> (2)</a:t>
            </a:r>
          </a:p>
          <a:p>
            <a:r>
              <a:rPr lang="ru-RU" i="1" dirty="0"/>
              <a:t>горячо</a:t>
            </a:r>
            <a:r>
              <a:rPr lang="ru-RU" dirty="0"/>
              <a:t> (2)</a:t>
            </a:r>
          </a:p>
          <a:p>
            <a:r>
              <a:rPr lang="ru-RU" i="1" dirty="0"/>
              <a:t>с большим удовольствием</a:t>
            </a:r>
            <a:r>
              <a:rPr lang="ru-RU" dirty="0"/>
              <a:t> (1)</a:t>
            </a:r>
          </a:p>
          <a:p>
            <a:endParaRPr lang="ru-RU" dirty="0"/>
          </a:p>
          <a:p>
            <a:r>
              <a:rPr lang="ru-RU" dirty="0"/>
              <a:t>Чаще всего упоминаются душа и сердце.</a:t>
            </a:r>
          </a:p>
        </p:txBody>
      </p:sp>
    </p:spTree>
    <p:extLst>
      <p:ext uri="{BB962C8B-B14F-4D97-AF65-F5344CB8AC3E}">
        <p14:creationId xmlns:p14="http://schemas.microsoft.com/office/powerpoint/2010/main" val="338861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5AB8-19EE-46B5-AC72-9E822FA9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«С днём рождения»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A250A2-A76F-46DC-A033-BB6CF0CB6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 днём рождения </a:t>
            </a:r>
            <a:r>
              <a:rPr lang="ru-RU" dirty="0"/>
              <a:t>— 113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С днём </a:t>
            </a:r>
            <a:r>
              <a:rPr lang="ru-RU" b="1" i="1" dirty="0"/>
              <a:t>твоего/вашего</a:t>
            </a:r>
            <a:r>
              <a:rPr lang="ru-RU" i="1" dirty="0"/>
              <a:t> рождения </a:t>
            </a:r>
            <a:r>
              <a:rPr lang="ru-RU" dirty="0"/>
              <a:t>— 47 и 11</a:t>
            </a:r>
          </a:p>
          <a:p>
            <a:r>
              <a:rPr lang="ru-RU" dirty="0"/>
              <a:t>До революции — 36, в советский период — 21</a:t>
            </a:r>
          </a:p>
          <a:p>
            <a:endParaRPr lang="ru-RU" dirty="0"/>
          </a:p>
          <a:p>
            <a:r>
              <a:rPr lang="ru-RU" i="1" dirty="0"/>
              <a:t>с совершеннолетием, 18-летием, юбилеем</a:t>
            </a:r>
            <a:r>
              <a:rPr lang="ru-RU" dirty="0"/>
              <a:t> и т.д.</a:t>
            </a:r>
          </a:p>
          <a:p>
            <a:r>
              <a:rPr lang="ru-RU" i="1" dirty="0"/>
              <a:t>со днём, к/ко дню, в день рождения</a:t>
            </a:r>
          </a:p>
          <a:p>
            <a:r>
              <a:rPr lang="ru-RU" dirty="0"/>
              <a:t>И </a:t>
            </a:r>
            <a:r>
              <a:rPr lang="ru-RU" dirty="0" err="1"/>
              <a:t>нек</a:t>
            </a:r>
            <a:r>
              <a:rPr lang="ru-RU" dirty="0"/>
              <a:t>. др.</a:t>
            </a:r>
          </a:p>
        </p:txBody>
      </p:sp>
    </p:spTree>
    <p:extLst>
      <p:ext uri="{BB962C8B-B14F-4D97-AF65-F5344CB8AC3E}">
        <p14:creationId xmlns:p14="http://schemas.microsoft.com/office/powerpoint/2010/main" val="4077758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1005</Words>
  <Application>Microsoft Office PowerPoint</Application>
  <PresentationFormat>Широкоэкранный</PresentationFormat>
  <Paragraphs>165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Структура текста поздравления с днём рождения в почтовых открытках на русском языке</vt:lpstr>
      <vt:lpstr>Цель исследования</vt:lpstr>
      <vt:lpstr>Материал исследования</vt:lpstr>
      <vt:lpstr>Адресная формула</vt:lpstr>
      <vt:lpstr>Адресная формула: прилагательные</vt:lpstr>
      <vt:lpstr>Адресная формула: особые случаи</vt:lpstr>
      <vt:lpstr>«Поздравляю»</vt:lpstr>
      <vt:lpstr>«Поздравляю»: обстоятельства</vt:lpstr>
      <vt:lpstr>«С днём рождения»</vt:lpstr>
      <vt:lpstr>«С днём рождения»</vt:lpstr>
      <vt:lpstr>«Желаю»</vt:lpstr>
      <vt:lpstr>«Желаю»</vt:lpstr>
      <vt:lpstr>«Желаю»: обстоятельства</vt:lpstr>
      <vt:lpstr>Поцелуй</vt:lpstr>
      <vt:lpstr>Подпись</vt:lpstr>
      <vt:lpstr>«Свободная» часть</vt:lpstr>
      <vt:lpstr>Структура</vt:lpstr>
      <vt:lpstr>Пример текста типичной структуры</vt:lpstr>
      <vt:lpstr>Структура</vt:lpstr>
      <vt:lpstr>Итог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текста поздравления с днём рождения в почтовых открытках на русском языке</dc:title>
  <dc:creator> </dc:creator>
  <cp:lastModifiedBy> </cp:lastModifiedBy>
  <cp:revision>2</cp:revision>
  <dcterms:created xsi:type="dcterms:W3CDTF">2024-04-17T10:06:16Z</dcterms:created>
  <dcterms:modified xsi:type="dcterms:W3CDTF">2024-04-17T16:19:54Z</dcterms:modified>
</cp:coreProperties>
</file>