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5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69" userDrawn="1">
          <p15:clr>
            <a:srgbClr val="A4A3A4"/>
          </p15:clr>
        </p15:guide>
        <p15:guide id="2" pos="9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D0D0"/>
    <a:srgbClr val="9D9D9C"/>
    <a:srgbClr val="102C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 showGuides="1">
      <p:cViewPr varScale="1">
        <p:scale>
          <a:sx n="63" d="100"/>
          <a:sy n="63" d="100"/>
        </p:scale>
        <p:origin x="780" y="52"/>
      </p:cViewPr>
      <p:guideLst>
        <p:guide orient="horz" pos="4269"/>
        <p:guide pos="9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6574F4-47C9-5046-AF6D-A0A11DF01A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9BE7825-D576-2B4A-B912-E34588D42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C85DF2-4F2E-C084-D07F-0B58068B2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E672-14B1-C648-9F71-5B68556F9C72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1F46FE-7DD8-8711-B5D2-F5E552512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16FF34-AB22-AC87-EDD9-A861B9BCD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A1493-E73D-4C49-8D2C-DE8CD6A90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428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65D423-9A5B-ACF1-7D75-0A4707F35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F4B77A2-5535-CB2D-B5F3-518118A3B9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8C2A31-5486-656A-B814-E7F0D04D9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E672-14B1-C648-9F71-5B68556F9C72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94B11A-6829-7ED4-0FE6-A6F836AFB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C4AE8F-C1C1-9A41-56D5-0303761CE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A1493-E73D-4C49-8D2C-DE8CD6A90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7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EBAE591-034A-51ED-4EFD-20AFF313E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0A399E0-7311-DC5F-8240-FC6AC24E8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B2B9C3-FBDE-8495-D10D-BF4A5F81F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E672-14B1-C648-9F71-5B68556F9C72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9B505B-6A4F-CDF4-C96B-405AACE48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7F8EE7-8748-F1C9-45C6-23FCDE843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A1493-E73D-4C49-8D2C-DE8CD6A90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132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03EE1F-1AE4-FD22-0613-F8FBADC25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7C80D2-D571-E7E8-13D9-FBEB24941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96F5F1-FA4B-145A-4AA2-0B2715739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E672-14B1-C648-9F71-5B68556F9C72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FF8F40-D007-AA24-B9F4-0E71231B7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B08CFB-1664-81CE-925D-389DC426F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A1493-E73D-4C49-8D2C-DE8CD6A90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058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5DF8D1-C2B8-FA08-DDC0-3B6F65ADB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ED5CC44-B085-856A-8DA8-3A6E12B4C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6AC04D-93ED-6276-9368-5276F2DF5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E672-14B1-C648-9F71-5B68556F9C72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D7C686-A812-CBB9-5E96-868ABD0AA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475AE5-3191-D72C-9E11-BFD665BAD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A1493-E73D-4C49-8D2C-DE8CD6A90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614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CC27A5-2160-FD34-7A42-4936C7BF7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C176C2-D6F8-5EEF-5EB2-81CA581C58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78D51DB-69FA-5D53-765C-0DEE417588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ED6B159-8363-B180-6F1D-468CA94E2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E672-14B1-C648-9F71-5B68556F9C72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231A42E-7496-0A3A-11B4-9611755AC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AEE34A2-3986-7C41-A3B4-5860BE736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A1493-E73D-4C49-8D2C-DE8CD6A90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468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5E5104-32F4-1D0F-6AC1-739991CB9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5524D2B-BC01-1626-FF18-17784D2E6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A056B4-7665-D31D-4819-69FA803778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3A24E06-4BB7-1A7B-C6E6-59615678E5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7B457C9-9274-7AFC-2907-A714282246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342C1D8-EB9E-9B84-8291-4BFDE6505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E672-14B1-C648-9F71-5B68556F9C72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8DAAB9F-6622-033B-84BB-17672C335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F8AAC35-3F0E-C582-7864-35D68041A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A1493-E73D-4C49-8D2C-DE8CD6A90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249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91A95F-49F0-B5FA-311D-E73C05A4D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B172892-82F1-CF96-0334-8E327CAAA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E672-14B1-C648-9F71-5B68556F9C72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7DF5D3C-86D5-F3A6-2CBA-EA86AE94F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3A70D8F-BA10-ABFF-84CE-BB474379D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A1493-E73D-4C49-8D2C-DE8CD6A90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168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32E1542-99F8-6D0C-60EC-0F3602E53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E672-14B1-C648-9F71-5B68556F9C72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1BCD78E-69E5-26D7-54BD-F6D74A124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179C0A7-838C-9754-4EF9-8E162E6E8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A1493-E73D-4C49-8D2C-DE8CD6A90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768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DDA4E-0BBF-C7CB-452D-AEE0A42A6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07FB46-1573-60E7-C5A7-9C07F1568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26FFE07-1C70-7CBE-AB80-E44291D596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7A88A75-4BD9-0EC7-4309-199F67928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E672-14B1-C648-9F71-5B68556F9C72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F7BF8C-C274-22D7-53B3-2473DBD6F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43F489-9367-AEFB-3EA4-302541557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A1493-E73D-4C49-8D2C-DE8CD6A90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277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33EBAB-4AC3-F2A8-8266-5778018D6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F8660AA-CF28-99E0-34DE-3E45AFC4BA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528432B-3803-799A-4E2B-4D4942F527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111EEA7-0796-2B55-FB45-9F739723E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E672-14B1-C648-9F71-5B68556F9C72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7E8957-F152-1F70-591A-E8C5EAA98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5DFDA10-349F-FB4A-80EE-17BB4E226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A1493-E73D-4C49-8D2C-DE8CD6A90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115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744A30-CBAA-828C-55B2-142F1C8D5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A142D26-247C-0469-7998-3CECF5C09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C0F505-B585-8F8A-59DD-9F55D8C9A5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BE672-14B1-C648-9F71-5B68556F9C72}" type="datetimeFigureOut">
              <a:rPr lang="ru-RU" smtClean="0"/>
              <a:t>10.09.2024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AB5BB9-6620-860D-ECD4-B7F5920A01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7EDA29-5D16-6597-3FB9-C7B091EDD5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A1493-E73D-4C49-8D2C-DE8CD6A90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49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Прямоугольник 159">
            <a:extLst>
              <a:ext uri="{FF2B5EF4-FFF2-40B4-BE49-F238E27FC236}">
                <a16:creationId xmlns:a16="http://schemas.microsoft.com/office/drawing/2014/main" id="{9135A4AA-E6B3-EB6A-E7C7-E4EF2618D627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8D4D4BE-D467-8644-5EBB-A3D32314ECAF}"/>
              </a:ext>
            </a:extLst>
          </p:cNvPr>
          <p:cNvCxnSpPr>
            <a:cxnSpLocks/>
          </p:cNvCxnSpPr>
          <p:nvPr/>
        </p:nvCxnSpPr>
        <p:spPr>
          <a:xfrm>
            <a:off x="1933625" y="416149"/>
            <a:ext cx="613458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кругленный прямоугольник 21">
            <a:extLst>
              <a:ext uri="{FF2B5EF4-FFF2-40B4-BE49-F238E27FC236}">
                <a16:creationId xmlns:a16="http://schemas.microsoft.com/office/drawing/2014/main" id="{FF30DFA2-DBEF-C383-D0AF-47CFE43CF78E}"/>
              </a:ext>
            </a:extLst>
          </p:cNvPr>
          <p:cNvSpPr/>
          <p:nvPr/>
        </p:nvSpPr>
        <p:spPr>
          <a:xfrm>
            <a:off x="3131625" y="434728"/>
            <a:ext cx="6607629" cy="2304793"/>
          </a:xfrm>
          <a:prstGeom prst="roundRect">
            <a:avLst>
              <a:gd name="adj" fmla="val 37879"/>
            </a:avLst>
          </a:prstGeom>
          <a:noFill/>
          <a:ln w="28575">
            <a:solidFill>
              <a:schemeClr val="bg1">
                <a:lumMod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BF882B5-4FA7-6132-9308-B49F9F56F92D}"/>
              </a:ext>
            </a:extLst>
          </p:cNvPr>
          <p:cNvSpPr/>
          <p:nvPr/>
        </p:nvSpPr>
        <p:spPr>
          <a:xfrm>
            <a:off x="1888877" y="380787"/>
            <a:ext cx="7107349" cy="27670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0428CDB9-0F61-BB7C-EC91-8F5372C67BBD}"/>
              </a:ext>
            </a:extLst>
          </p:cNvPr>
          <p:cNvCxnSpPr>
            <a:cxnSpLocks/>
          </p:cNvCxnSpPr>
          <p:nvPr/>
        </p:nvCxnSpPr>
        <p:spPr>
          <a:xfrm>
            <a:off x="903511" y="434728"/>
            <a:ext cx="8071990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C3378F7E-E5E8-7CF9-C3DA-F09DAA45E186}"/>
              </a:ext>
            </a:extLst>
          </p:cNvPr>
          <p:cNvCxnSpPr>
            <a:cxnSpLocks/>
          </p:cNvCxnSpPr>
          <p:nvPr/>
        </p:nvCxnSpPr>
        <p:spPr>
          <a:xfrm>
            <a:off x="903511" y="2720885"/>
            <a:ext cx="8071990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Скругленный прямоугольник 66">
            <a:extLst>
              <a:ext uri="{FF2B5EF4-FFF2-40B4-BE49-F238E27FC236}">
                <a16:creationId xmlns:a16="http://schemas.microsoft.com/office/drawing/2014/main" id="{1E9E224A-9262-054E-E502-C79AB0F4F495}"/>
              </a:ext>
            </a:extLst>
          </p:cNvPr>
          <p:cNvSpPr/>
          <p:nvPr/>
        </p:nvSpPr>
        <p:spPr>
          <a:xfrm>
            <a:off x="160483" y="2720886"/>
            <a:ext cx="6792027" cy="2304791"/>
          </a:xfrm>
          <a:prstGeom prst="roundRect">
            <a:avLst>
              <a:gd name="adj" fmla="val 37879"/>
            </a:avLst>
          </a:prstGeom>
          <a:noFill/>
          <a:ln w="285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0FBD2680-CF04-85AC-94DC-555BA3F73C94}"/>
              </a:ext>
            </a:extLst>
          </p:cNvPr>
          <p:cNvSpPr/>
          <p:nvPr/>
        </p:nvSpPr>
        <p:spPr>
          <a:xfrm>
            <a:off x="960858" y="2752068"/>
            <a:ext cx="7107349" cy="27670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DD7F191C-67E9-1220-A4AC-0532DE257655}"/>
              </a:ext>
            </a:extLst>
          </p:cNvPr>
          <p:cNvCxnSpPr>
            <a:cxnSpLocks/>
            <a:endCxn id="155" idx="3"/>
          </p:cNvCxnSpPr>
          <p:nvPr/>
        </p:nvCxnSpPr>
        <p:spPr>
          <a:xfrm flipV="1">
            <a:off x="1053739" y="4998595"/>
            <a:ext cx="8680393" cy="8985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Овал 68">
            <a:extLst>
              <a:ext uri="{FF2B5EF4-FFF2-40B4-BE49-F238E27FC236}">
                <a16:creationId xmlns:a16="http://schemas.microsoft.com/office/drawing/2014/main" id="{FAB8FA24-B22D-1764-ABF3-BBB3805771B8}"/>
              </a:ext>
            </a:extLst>
          </p:cNvPr>
          <p:cNvSpPr/>
          <p:nvPr/>
        </p:nvSpPr>
        <p:spPr>
          <a:xfrm>
            <a:off x="789701" y="82010"/>
            <a:ext cx="686893" cy="686893"/>
          </a:xfrm>
          <a:prstGeom prst="ellipse">
            <a:avLst/>
          </a:prstGeom>
          <a:solidFill>
            <a:srgbClr val="102C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Овал 81">
            <a:extLst>
              <a:ext uri="{FF2B5EF4-FFF2-40B4-BE49-F238E27FC236}">
                <a16:creationId xmlns:a16="http://schemas.microsoft.com/office/drawing/2014/main" id="{AA8509E5-0DF9-9125-BD5B-97ED38B7192A}"/>
              </a:ext>
            </a:extLst>
          </p:cNvPr>
          <p:cNvSpPr/>
          <p:nvPr/>
        </p:nvSpPr>
        <p:spPr>
          <a:xfrm>
            <a:off x="8369656" y="82010"/>
            <a:ext cx="686893" cy="686893"/>
          </a:xfrm>
          <a:prstGeom prst="ellipse">
            <a:avLst/>
          </a:prstGeom>
          <a:solidFill>
            <a:srgbClr val="102C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Овал 82">
            <a:extLst>
              <a:ext uri="{FF2B5EF4-FFF2-40B4-BE49-F238E27FC236}">
                <a16:creationId xmlns:a16="http://schemas.microsoft.com/office/drawing/2014/main" id="{91A14F52-8CA0-B4D0-5E44-2757CAE0E6F7}"/>
              </a:ext>
            </a:extLst>
          </p:cNvPr>
          <p:cNvSpPr/>
          <p:nvPr/>
        </p:nvSpPr>
        <p:spPr>
          <a:xfrm>
            <a:off x="4579678" y="82010"/>
            <a:ext cx="686893" cy="686893"/>
          </a:xfrm>
          <a:prstGeom prst="ellipse">
            <a:avLst/>
          </a:prstGeom>
          <a:solidFill>
            <a:srgbClr val="102C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45512C8E-2814-65C2-A7DE-8ED983D3D9E6}"/>
              </a:ext>
            </a:extLst>
          </p:cNvPr>
          <p:cNvSpPr txBox="1"/>
          <p:nvPr/>
        </p:nvSpPr>
        <p:spPr>
          <a:xfrm>
            <a:off x="416585" y="1031568"/>
            <a:ext cx="2923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HSE Sans" panose="02000000000000000000" pitchFamily="2" charset="0"/>
              </a:rPr>
              <a:t>Публикация аннотаций проектов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A4A36E23-DB1F-81A2-3A64-A7821ADA3598}"/>
              </a:ext>
            </a:extLst>
          </p:cNvPr>
          <p:cNvSpPr txBox="1"/>
          <p:nvPr/>
        </p:nvSpPr>
        <p:spPr>
          <a:xfrm>
            <a:off x="416585" y="790418"/>
            <a:ext cx="2394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HSE Sans" panose="02000000000000000000" pitchFamily="2" charset="0"/>
              </a:rPr>
              <a:t>До 04.10.2024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61508E8-7112-3658-7A2A-001D43F4729F}"/>
              </a:ext>
            </a:extLst>
          </p:cNvPr>
          <p:cNvSpPr txBox="1"/>
          <p:nvPr/>
        </p:nvSpPr>
        <p:spPr>
          <a:xfrm>
            <a:off x="4250430" y="1027926"/>
            <a:ext cx="2394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HSE Sans" panose="02000000000000000000" pitchFamily="2" charset="0"/>
              </a:rPr>
              <a:t>Первая волна выбора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D3530E3B-B311-717F-1E86-C48245D6F08B}"/>
              </a:ext>
            </a:extLst>
          </p:cNvPr>
          <p:cNvSpPr txBox="1"/>
          <p:nvPr/>
        </p:nvSpPr>
        <p:spPr>
          <a:xfrm>
            <a:off x="4202900" y="788516"/>
            <a:ext cx="2394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HSE Sans" panose="02000000000000000000" pitchFamily="2" charset="0"/>
              </a:rPr>
              <a:t> 07.10.2024 — 20.10.2024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16BE39B5-5CFD-97C8-141D-8B0F6BEC896D}"/>
              </a:ext>
            </a:extLst>
          </p:cNvPr>
          <p:cNvSpPr txBox="1"/>
          <p:nvPr/>
        </p:nvSpPr>
        <p:spPr>
          <a:xfrm>
            <a:off x="8025833" y="1027926"/>
            <a:ext cx="2394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HSE Sans" panose="02000000000000000000" pitchFamily="2" charset="0"/>
              </a:rPr>
              <a:t>Вторая волна выбора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93AB5BAE-CA91-2007-4BFE-8EEB59477AEA}"/>
              </a:ext>
            </a:extLst>
          </p:cNvPr>
          <p:cNvSpPr txBox="1"/>
          <p:nvPr/>
        </p:nvSpPr>
        <p:spPr>
          <a:xfrm>
            <a:off x="7978244" y="789677"/>
            <a:ext cx="2394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HSE Sans" panose="02000000000000000000" pitchFamily="2" charset="0"/>
              </a:rPr>
              <a:t> 21.10.2024 — 30.10.2024</a:t>
            </a:r>
          </a:p>
        </p:txBody>
      </p:sp>
      <p:grpSp>
        <p:nvGrpSpPr>
          <p:cNvPr id="101" name="Группа 100">
            <a:extLst>
              <a:ext uri="{FF2B5EF4-FFF2-40B4-BE49-F238E27FC236}">
                <a16:creationId xmlns:a16="http://schemas.microsoft.com/office/drawing/2014/main" id="{6B1B01B3-FC6F-420F-60E7-3F98811A3B03}"/>
              </a:ext>
            </a:extLst>
          </p:cNvPr>
          <p:cNvGrpSpPr/>
          <p:nvPr/>
        </p:nvGrpSpPr>
        <p:grpSpPr>
          <a:xfrm>
            <a:off x="522600" y="288161"/>
            <a:ext cx="297564" cy="307777"/>
            <a:chOff x="2437521" y="942468"/>
            <a:chExt cx="384055" cy="397236"/>
          </a:xfrm>
        </p:grpSpPr>
        <p:sp>
          <p:nvSpPr>
            <p:cNvPr id="102" name="Прямоугольник 101">
              <a:extLst>
                <a:ext uri="{FF2B5EF4-FFF2-40B4-BE49-F238E27FC236}">
                  <a16:creationId xmlns:a16="http://schemas.microsoft.com/office/drawing/2014/main" id="{63485E5B-5309-2CE9-6642-A6B7AACE6AAA}"/>
                </a:ext>
              </a:extLst>
            </p:cNvPr>
            <p:cNvSpPr/>
            <p:nvPr/>
          </p:nvSpPr>
          <p:spPr>
            <a:xfrm rot="2700000">
              <a:off x="2468344" y="966229"/>
              <a:ext cx="316527" cy="316527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D27F44C7-E1AC-AC50-5082-A93BD118B38F}"/>
                </a:ext>
              </a:extLst>
            </p:cNvPr>
            <p:cNvSpPr txBox="1"/>
            <p:nvPr/>
          </p:nvSpPr>
          <p:spPr>
            <a:xfrm>
              <a:off x="2437521" y="942468"/>
              <a:ext cx="384055" cy="397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latin typeface="HSE Sans" panose="02000000000000000000" pitchFamily="2" charset="0"/>
                </a:rPr>
                <a:t>1</a:t>
              </a:r>
              <a:endParaRPr lang="ru-RU" sz="1400" dirty="0">
                <a:latin typeface="HSE Sans" panose="02000000000000000000" pitchFamily="2" charset="0"/>
              </a:endParaRPr>
            </a:p>
          </p:txBody>
        </p:sp>
      </p:grp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9C822DC-26FE-8BC1-8195-11A467E0AB33}"/>
              </a:ext>
            </a:extLst>
          </p:cNvPr>
          <p:cNvGrpSpPr/>
          <p:nvPr/>
        </p:nvGrpSpPr>
        <p:grpSpPr>
          <a:xfrm>
            <a:off x="4322505" y="301872"/>
            <a:ext cx="297564" cy="307777"/>
            <a:chOff x="2437521" y="942468"/>
            <a:chExt cx="384055" cy="397236"/>
          </a:xfrm>
        </p:grpSpPr>
        <p:sp>
          <p:nvSpPr>
            <p:cNvPr id="105" name="Прямоугольник 104">
              <a:extLst>
                <a:ext uri="{FF2B5EF4-FFF2-40B4-BE49-F238E27FC236}">
                  <a16:creationId xmlns:a16="http://schemas.microsoft.com/office/drawing/2014/main" id="{A0E70FB9-7C77-E6AF-CDEF-637719F004F8}"/>
                </a:ext>
              </a:extLst>
            </p:cNvPr>
            <p:cNvSpPr/>
            <p:nvPr/>
          </p:nvSpPr>
          <p:spPr>
            <a:xfrm rot="2700000">
              <a:off x="2468344" y="966229"/>
              <a:ext cx="316527" cy="316527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/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A0555090-2708-2DBA-E425-F64C0A6C54EB}"/>
                </a:ext>
              </a:extLst>
            </p:cNvPr>
            <p:cNvSpPr txBox="1"/>
            <p:nvPr/>
          </p:nvSpPr>
          <p:spPr>
            <a:xfrm>
              <a:off x="2437521" y="942468"/>
              <a:ext cx="384055" cy="397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>
                  <a:latin typeface="HSE Sans" panose="02000000000000000000" pitchFamily="2" charset="0"/>
                </a:rPr>
                <a:t>2</a:t>
              </a:r>
            </a:p>
          </p:txBody>
        </p:sp>
      </p:grpSp>
      <p:grpSp>
        <p:nvGrpSpPr>
          <p:cNvPr id="107" name="Группа 106">
            <a:extLst>
              <a:ext uri="{FF2B5EF4-FFF2-40B4-BE49-F238E27FC236}">
                <a16:creationId xmlns:a16="http://schemas.microsoft.com/office/drawing/2014/main" id="{1426E083-91E7-719E-3872-635EBD4DEBA9}"/>
              </a:ext>
            </a:extLst>
          </p:cNvPr>
          <p:cNvGrpSpPr/>
          <p:nvPr/>
        </p:nvGrpSpPr>
        <p:grpSpPr>
          <a:xfrm>
            <a:off x="8117705" y="288161"/>
            <a:ext cx="297564" cy="307777"/>
            <a:chOff x="2437521" y="942468"/>
            <a:chExt cx="384055" cy="397236"/>
          </a:xfrm>
        </p:grpSpPr>
        <p:sp>
          <p:nvSpPr>
            <p:cNvPr id="108" name="Прямоугольник 107">
              <a:extLst>
                <a:ext uri="{FF2B5EF4-FFF2-40B4-BE49-F238E27FC236}">
                  <a16:creationId xmlns:a16="http://schemas.microsoft.com/office/drawing/2014/main" id="{22C5C420-0FEA-E700-6EAA-4657D85E4449}"/>
                </a:ext>
              </a:extLst>
            </p:cNvPr>
            <p:cNvSpPr/>
            <p:nvPr/>
          </p:nvSpPr>
          <p:spPr>
            <a:xfrm rot="2700000">
              <a:off x="2468344" y="966229"/>
              <a:ext cx="316527" cy="316527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/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9D0FF193-6D6F-C864-2AB5-C43321963874}"/>
                </a:ext>
              </a:extLst>
            </p:cNvPr>
            <p:cNvSpPr txBox="1"/>
            <p:nvPr/>
          </p:nvSpPr>
          <p:spPr>
            <a:xfrm>
              <a:off x="2437521" y="942468"/>
              <a:ext cx="384055" cy="397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>
                  <a:latin typeface="HSE Sans" panose="02000000000000000000" pitchFamily="2" charset="0"/>
                </a:rPr>
                <a:t>3</a:t>
              </a:r>
            </a:p>
          </p:txBody>
        </p:sp>
      </p:grpSp>
      <p:sp>
        <p:nvSpPr>
          <p:cNvPr id="110" name="TextBox 109">
            <a:extLst>
              <a:ext uri="{FF2B5EF4-FFF2-40B4-BE49-F238E27FC236}">
                <a16:creationId xmlns:a16="http://schemas.microsoft.com/office/drawing/2014/main" id="{F26948C3-AB57-0C0C-DF22-5A4C076197C7}"/>
              </a:ext>
            </a:extLst>
          </p:cNvPr>
          <p:cNvSpPr txBox="1"/>
          <p:nvPr/>
        </p:nvSpPr>
        <p:spPr>
          <a:xfrm>
            <a:off x="8032251" y="3295982"/>
            <a:ext cx="3843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HSE Sans" panose="02000000000000000000" pitchFamily="2" charset="0"/>
              </a:rPr>
              <a:t>Формирование итоговых списков проектных команд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FBE71135-620B-B196-EA4C-8F1CCDF40680}"/>
              </a:ext>
            </a:extLst>
          </p:cNvPr>
          <p:cNvSpPr txBox="1"/>
          <p:nvPr/>
        </p:nvSpPr>
        <p:spPr>
          <a:xfrm>
            <a:off x="7995839" y="3078343"/>
            <a:ext cx="2394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HSE Sans" panose="02000000000000000000" pitchFamily="2" charset="0"/>
              </a:rPr>
              <a:t> 04.11.2024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BA090E5-C771-B196-AEAD-090657F71C3C}"/>
              </a:ext>
            </a:extLst>
          </p:cNvPr>
          <p:cNvSpPr txBox="1"/>
          <p:nvPr/>
        </p:nvSpPr>
        <p:spPr>
          <a:xfrm>
            <a:off x="4223599" y="3295983"/>
            <a:ext cx="27558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HSE Sans" panose="02000000000000000000" pitchFamily="2" charset="0"/>
              </a:rPr>
              <a:t>Общее организационное собрание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B8CC3543-6916-244D-D9D5-5CD808D65931}"/>
              </a:ext>
            </a:extLst>
          </p:cNvPr>
          <p:cNvSpPr txBox="1"/>
          <p:nvPr/>
        </p:nvSpPr>
        <p:spPr>
          <a:xfrm>
            <a:off x="4196693" y="3078343"/>
            <a:ext cx="2394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HSE Sans" panose="02000000000000000000" pitchFamily="2" charset="0"/>
              </a:rPr>
              <a:t> До 10.11.2024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BDEC8545-A4C5-E7E2-4403-64BB8FD50CBB}"/>
              </a:ext>
            </a:extLst>
          </p:cNvPr>
          <p:cNvSpPr txBox="1"/>
          <p:nvPr/>
        </p:nvSpPr>
        <p:spPr>
          <a:xfrm>
            <a:off x="423802" y="3298137"/>
            <a:ext cx="2394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HSE Sans" panose="02000000000000000000" pitchFamily="2" charset="0"/>
              </a:rPr>
              <a:t>Формирование задания проекта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0BD4FA7C-507F-924D-6F71-97A220FD04A7}"/>
              </a:ext>
            </a:extLst>
          </p:cNvPr>
          <p:cNvSpPr txBox="1"/>
          <p:nvPr/>
        </p:nvSpPr>
        <p:spPr>
          <a:xfrm>
            <a:off x="386836" y="3057189"/>
            <a:ext cx="2394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HSE Sans" panose="02000000000000000000" pitchFamily="2" charset="0"/>
              </a:rPr>
              <a:t> До 15.12.2024</a:t>
            </a:r>
          </a:p>
        </p:txBody>
      </p:sp>
      <p:pic>
        <p:nvPicPr>
          <p:cNvPr id="145" name="Рисунок 144" descr="Документ">
            <a:extLst>
              <a:ext uri="{FF2B5EF4-FFF2-40B4-BE49-F238E27FC236}">
                <a16:creationId xmlns:a16="http://schemas.microsoft.com/office/drawing/2014/main" id="{BA90A60B-6F9E-B083-5487-385D099CFF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8248" y="184993"/>
            <a:ext cx="450199" cy="450199"/>
          </a:xfrm>
          <a:prstGeom prst="rect">
            <a:avLst/>
          </a:prstGeom>
        </p:spPr>
      </p:pic>
      <p:pic>
        <p:nvPicPr>
          <p:cNvPr id="146" name="Рисунок 145" descr="Отзыв клиента">
            <a:extLst>
              <a:ext uri="{FF2B5EF4-FFF2-40B4-BE49-F238E27FC236}">
                <a16:creationId xmlns:a16="http://schemas.microsoft.com/office/drawing/2014/main" id="{E882E5F9-56C6-D8D7-684C-D38097D7D4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00428" y="204312"/>
            <a:ext cx="450199" cy="450199"/>
          </a:xfrm>
          <a:prstGeom prst="rect">
            <a:avLst/>
          </a:prstGeom>
        </p:spPr>
      </p:pic>
      <p:pic>
        <p:nvPicPr>
          <p:cNvPr id="148" name="Рисунок 147" descr="Отзыв клиента">
            <a:extLst>
              <a:ext uri="{FF2B5EF4-FFF2-40B4-BE49-F238E27FC236}">
                <a16:creationId xmlns:a16="http://schemas.microsoft.com/office/drawing/2014/main" id="{DEB3D084-22A9-956C-76CB-194862D164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476142" y="186204"/>
            <a:ext cx="450199" cy="450199"/>
          </a:xfrm>
          <a:prstGeom prst="rect">
            <a:avLst/>
          </a:prstGeom>
        </p:spPr>
      </p:pic>
      <p:pic>
        <p:nvPicPr>
          <p:cNvPr id="149" name="Рисунок 148" descr="Контрольный список (справа налево)">
            <a:extLst>
              <a:ext uri="{FF2B5EF4-FFF2-40B4-BE49-F238E27FC236}">
                <a16:creationId xmlns:a16="http://schemas.microsoft.com/office/drawing/2014/main" id="{CED24F1D-910D-2DA0-2C46-DE543BBD0F6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520055" y="2422983"/>
            <a:ext cx="466551" cy="466551"/>
          </a:xfrm>
          <a:prstGeom prst="rect">
            <a:avLst/>
          </a:prstGeom>
        </p:spPr>
      </p:pic>
      <p:pic>
        <p:nvPicPr>
          <p:cNvPr id="150" name="Рисунок 149" descr="Собрание">
            <a:extLst>
              <a:ext uri="{FF2B5EF4-FFF2-40B4-BE49-F238E27FC236}">
                <a16:creationId xmlns:a16="http://schemas.microsoft.com/office/drawing/2014/main" id="{581726AB-0253-E15E-E19A-2BD8F865A6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715786" y="2407153"/>
            <a:ext cx="470108" cy="470108"/>
          </a:xfrm>
          <a:prstGeom prst="rect">
            <a:avLst/>
          </a:prstGeom>
        </p:spPr>
      </p:pic>
      <p:pic>
        <p:nvPicPr>
          <p:cNvPr id="151" name="Рисунок 150" descr="Открытая папка">
            <a:extLst>
              <a:ext uri="{FF2B5EF4-FFF2-40B4-BE49-F238E27FC236}">
                <a16:creationId xmlns:a16="http://schemas.microsoft.com/office/drawing/2014/main" id="{2B72A435-2117-4546-0FCD-E68AEB32171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49264" y="2383859"/>
            <a:ext cx="512083" cy="512083"/>
          </a:xfrm>
          <a:prstGeom prst="rect">
            <a:avLst/>
          </a:prstGeom>
        </p:spPr>
      </p:pic>
      <p:sp>
        <p:nvSpPr>
          <p:cNvPr id="84" name="Овал 83">
            <a:extLst>
              <a:ext uri="{FF2B5EF4-FFF2-40B4-BE49-F238E27FC236}">
                <a16:creationId xmlns:a16="http://schemas.microsoft.com/office/drawing/2014/main" id="{B96F0166-9026-94AD-9B96-CB35340A89D6}"/>
              </a:ext>
            </a:extLst>
          </p:cNvPr>
          <p:cNvSpPr/>
          <p:nvPr/>
        </p:nvSpPr>
        <p:spPr>
          <a:xfrm>
            <a:off x="777841" y="2370415"/>
            <a:ext cx="686893" cy="686893"/>
          </a:xfrm>
          <a:prstGeom prst="ellipse">
            <a:avLst/>
          </a:prstGeom>
          <a:solidFill>
            <a:srgbClr val="102C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Овал 84">
            <a:extLst>
              <a:ext uri="{FF2B5EF4-FFF2-40B4-BE49-F238E27FC236}">
                <a16:creationId xmlns:a16="http://schemas.microsoft.com/office/drawing/2014/main" id="{3253EC8E-33E4-ABA4-3AEE-4C76E9DC92AE}"/>
              </a:ext>
            </a:extLst>
          </p:cNvPr>
          <p:cNvSpPr/>
          <p:nvPr/>
        </p:nvSpPr>
        <p:spPr>
          <a:xfrm>
            <a:off x="8357796" y="2370415"/>
            <a:ext cx="686893" cy="686893"/>
          </a:xfrm>
          <a:prstGeom prst="ellipse">
            <a:avLst/>
          </a:prstGeom>
          <a:solidFill>
            <a:srgbClr val="102C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Овал 85">
            <a:extLst>
              <a:ext uri="{FF2B5EF4-FFF2-40B4-BE49-F238E27FC236}">
                <a16:creationId xmlns:a16="http://schemas.microsoft.com/office/drawing/2014/main" id="{BEC7356A-3E33-8881-0DE4-0EEB8FA34D97}"/>
              </a:ext>
            </a:extLst>
          </p:cNvPr>
          <p:cNvSpPr/>
          <p:nvPr/>
        </p:nvSpPr>
        <p:spPr>
          <a:xfrm>
            <a:off x="4567818" y="2370415"/>
            <a:ext cx="686893" cy="686893"/>
          </a:xfrm>
          <a:prstGeom prst="ellipse">
            <a:avLst/>
          </a:prstGeom>
          <a:solidFill>
            <a:srgbClr val="102C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16" name="Группа 115">
            <a:extLst>
              <a:ext uri="{FF2B5EF4-FFF2-40B4-BE49-F238E27FC236}">
                <a16:creationId xmlns:a16="http://schemas.microsoft.com/office/drawing/2014/main" id="{DD921B61-5B99-DA84-EFDA-C85E4B78084E}"/>
              </a:ext>
            </a:extLst>
          </p:cNvPr>
          <p:cNvGrpSpPr/>
          <p:nvPr/>
        </p:nvGrpSpPr>
        <p:grpSpPr>
          <a:xfrm>
            <a:off x="544953" y="2575660"/>
            <a:ext cx="297564" cy="307777"/>
            <a:chOff x="2437521" y="942468"/>
            <a:chExt cx="384055" cy="397236"/>
          </a:xfrm>
        </p:grpSpPr>
        <p:sp>
          <p:nvSpPr>
            <p:cNvPr id="117" name="Прямоугольник 116">
              <a:extLst>
                <a:ext uri="{FF2B5EF4-FFF2-40B4-BE49-F238E27FC236}">
                  <a16:creationId xmlns:a16="http://schemas.microsoft.com/office/drawing/2014/main" id="{D3FF7D6E-D134-F500-3621-01AB3A00DFB1}"/>
                </a:ext>
              </a:extLst>
            </p:cNvPr>
            <p:cNvSpPr/>
            <p:nvPr/>
          </p:nvSpPr>
          <p:spPr>
            <a:xfrm rot="2700000">
              <a:off x="2468344" y="966229"/>
              <a:ext cx="316527" cy="316527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/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AB02B082-089A-8266-3E95-91452B6F5F77}"/>
                </a:ext>
              </a:extLst>
            </p:cNvPr>
            <p:cNvSpPr txBox="1"/>
            <p:nvPr/>
          </p:nvSpPr>
          <p:spPr>
            <a:xfrm>
              <a:off x="2437521" y="942468"/>
              <a:ext cx="384055" cy="397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>
                  <a:latin typeface="HSE Sans" panose="02000000000000000000" pitchFamily="2" charset="0"/>
                </a:rPr>
                <a:t>6</a:t>
              </a:r>
            </a:p>
          </p:txBody>
        </p:sp>
      </p:grpSp>
      <p:grpSp>
        <p:nvGrpSpPr>
          <p:cNvPr id="119" name="Группа 118">
            <a:extLst>
              <a:ext uri="{FF2B5EF4-FFF2-40B4-BE49-F238E27FC236}">
                <a16:creationId xmlns:a16="http://schemas.microsoft.com/office/drawing/2014/main" id="{D4D1FCFE-2E26-656E-7F9D-15D69DCC06B0}"/>
              </a:ext>
            </a:extLst>
          </p:cNvPr>
          <p:cNvGrpSpPr/>
          <p:nvPr/>
        </p:nvGrpSpPr>
        <p:grpSpPr>
          <a:xfrm>
            <a:off x="4322505" y="2589371"/>
            <a:ext cx="297564" cy="307777"/>
            <a:chOff x="2437521" y="942468"/>
            <a:chExt cx="384055" cy="397236"/>
          </a:xfrm>
        </p:grpSpPr>
        <p:sp>
          <p:nvSpPr>
            <p:cNvPr id="120" name="Прямоугольник 119">
              <a:extLst>
                <a:ext uri="{FF2B5EF4-FFF2-40B4-BE49-F238E27FC236}">
                  <a16:creationId xmlns:a16="http://schemas.microsoft.com/office/drawing/2014/main" id="{9218F1CF-E787-30F8-AD5B-0E41745BD29B}"/>
                </a:ext>
              </a:extLst>
            </p:cNvPr>
            <p:cNvSpPr/>
            <p:nvPr/>
          </p:nvSpPr>
          <p:spPr>
            <a:xfrm rot="2700000">
              <a:off x="2468344" y="966229"/>
              <a:ext cx="316527" cy="316527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/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41FA9D03-21A1-2680-A056-4C4D6F99F9E7}"/>
                </a:ext>
              </a:extLst>
            </p:cNvPr>
            <p:cNvSpPr txBox="1"/>
            <p:nvPr/>
          </p:nvSpPr>
          <p:spPr>
            <a:xfrm>
              <a:off x="2437521" y="942468"/>
              <a:ext cx="384055" cy="397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>
                  <a:latin typeface="HSE Sans" panose="02000000000000000000" pitchFamily="2" charset="0"/>
                </a:rPr>
                <a:t>5</a:t>
              </a:r>
            </a:p>
          </p:txBody>
        </p:sp>
      </p:grpSp>
      <p:grpSp>
        <p:nvGrpSpPr>
          <p:cNvPr id="122" name="Группа 121">
            <a:extLst>
              <a:ext uri="{FF2B5EF4-FFF2-40B4-BE49-F238E27FC236}">
                <a16:creationId xmlns:a16="http://schemas.microsoft.com/office/drawing/2014/main" id="{F2E87009-61DA-D310-02BC-4124B9D97F00}"/>
              </a:ext>
            </a:extLst>
          </p:cNvPr>
          <p:cNvGrpSpPr/>
          <p:nvPr/>
        </p:nvGrpSpPr>
        <p:grpSpPr>
          <a:xfrm>
            <a:off x="8117705" y="2575660"/>
            <a:ext cx="297564" cy="307777"/>
            <a:chOff x="2437521" y="942468"/>
            <a:chExt cx="384055" cy="397236"/>
          </a:xfrm>
        </p:grpSpPr>
        <p:sp>
          <p:nvSpPr>
            <p:cNvPr id="123" name="Прямоугольник 122">
              <a:extLst>
                <a:ext uri="{FF2B5EF4-FFF2-40B4-BE49-F238E27FC236}">
                  <a16:creationId xmlns:a16="http://schemas.microsoft.com/office/drawing/2014/main" id="{B00D60B1-96EB-A1F1-D8C0-9157453AC57C}"/>
                </a:ext>
              </a:extLst>
            </p:cNvPr>
            <p:cNvSpPr/>
            <p:nvPr/>
          </p:nvSpPr>
          <p:spPr>
            <a:xfrm rot="2700000">
              <a:off x="2468344" y="966229"/>
              <a:ext cx="316527" cy="316527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/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FB3A177C-CB3F-6342-BE7A-991BBCDCA464}"/>
                </a:ext>
              </a:extLst>
            </p:cNvPr>
            <p:cNvSpPr txBox="1"/>
            <p:nvPr/>
          </p:nvSpPr>
          <p:spPr>
            <a:xfrm>
              <a:off x="2437521" y="942468"/>
              <a:ext cx="384055" cy="397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>
                  <a:latin typeface="HSE Sans" panose="02000000000000000000" pitchFamily="2" charset="0"/>
                </a:rPr>
                <a:t>4</a:t>
              </a:r>
            </a:p>
          </p:txBody>
        </p:sp>
      </p:grpSp>
      <p:pic>
        <p:nvPicPr>
          <p:cNvPr id="89" name="Рисунок 88" descr="Контрольный список (справа налево)">
            <a:extLst>
              <a:ext uri="{FF2B5EF4-FFF2-40B4-BE49-F238E27FC236}">
                <a16:creationId xmlns:a16="http://schemas.microsoft.com/office/drawing/2014/main" id="{60127876-1B18-2ADE-C90B-89F8015BAEF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76142" y="2490456"/>
            <a:ext cx="461944" cy="461944"/>
          </a:xfrm>
          <a:prstGeom prst="rect">
            <a:avLst/>
          </a:prstGeom>
        </p:spPr>
      </p:pic>
      <p:pic>
        <p:nvPicPr>
          <p:cNvPr id="90" name="Рисунок 89" descr="Собрание">
            <a:extLst>
              <a:ext uri="{FF2B5EF4-FFF2-40B4-BE49-F238E27FC236}">
                <a16:creationId xmlns:a16="http://schemas.microsoft.com/office/drawing/2014/main" id="{DE34DE79-0B27-FED0-4EB6-42BD9752C77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651397" y="2460146"/>
            <a:ext cx="518004" cy="518004"/>
          </a:xfrm>
          <a:prstGeom prst="rect">
            <a:avLst/>
          </a:prstGeom>
        </p:spPr>
      </p:pic>
      <p:pic>
        <p:nvPicPr>
          <p:cNvPr id="91" name="Рисунок 90" descr="Открытая папка">
            <a:extLst>
              <a:ext uri="{FF2B5EF4-FFF2-40B4-BE49-F238E27FC236}">
                <a16:creationId xmlns:a16="http://schemas.microsoft.com/office/drawing/2014/main" id="{5A6BD252-4487-705E-CC8C-E4A5CF99D47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95439" y="2458061"/>
            <a:ext cx="513288" cy="513288"/>
          </a:xfrm>
          <a:prstGeom prst="rect">
            <a:avLst/>
          </a:prstGeom>
        </p:spPr>
      </p:pic>
      <p:sp>
        <p:nvSpPr>
          <p:cNvPr id="87" name="TextBox 86">
            <a:extLst>
              <a:ext uri="{FF2B5EF4-FFF2-40B4-BE49-F238E27FC236}">
                <a16:creationId xmlns:a16="http://schemas.microsoft.com/office/drawing/2014/main" id="{7A912686-FA30-3FB3-923D-E0ED80B03DF5}"/>
              </a:ext>
            </a:extLst>
          </p:cNvPr>
          <p:cNvSpPr txBox="1"/>
          <p:nvPr/>
        </p:nvSpPr>
        <p:spPr>
          <a:xfrm>
            <a:off x="416585" y="1260833"/>
            <a:ext cx="28063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 Thin" panose="02000000000000000000" pitchFamily="2" charset="0"/>
              </a:rPr>
              <a:t>Студенты знакомятся с перечнем аннотаций проектов текущего года 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BF4405B-8419-EAAD-F702-2BC65DA4B4B3}"/>
              </a:ext>
            </a:extLst>
          </p:cNvPr>
          <p:cNvSpPr txBox="1"/>
          <p:nvPr/>
        </p:nvSpPr>
        <p:spPr>
          <a:xfrm>
            <a:off x="4241974" y="1260098"/>
            <a:ext cx="33863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 Thin" panose="02000000000000000000" pitchFamily="2" charset="0"/>
              </a:rPr>
              <a:t>Запись на проекты с отбором (по желанию), прохождение отбора. Отбор на отдельные проекты осуществляется по итогам вступительных испытаний, форму которых определяет руководитель. Информация о необходимости и форме отбора содержится </a:t>
            </a:r>
            <a:br>
              <a:rPr lang="ru-RU" sz="1000" dirty="0">
                <a:latin typeface="HSE Sans Thin" panose="02000000000000000000" pitchFamily="2" charset="0"/>
              </a:rPr>
            </a:br>
            <a:r>
              <a:rPr lang="ru-RU" sz="1000" dirty="0">
                <a:latin typeface="HSE Sans Thin" panose="02000000000000000000" pitchFamily="2" charset="0"/>
              </a:rPr>
              <a:t>в аннотации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3C5E071-4810-19FC-B380-C2B42FCCA64B}"/>
              </a:ext>
            </a:extLst>
          </p:cNvPr>
          <p:cNvSpPr txBox="1"/>
          <p:nvPr/>
        </p:nvSpPr>
        <p:spPr>
          <a:xfrm>
            <a:off x="8034695" y="1260098"/>
            <a:ext cx="39787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 Thin" panose="02000000000000000000" pitchFamily="2" charset="0"/>
              </a:rPr>
              <a:t>Запись на проекты без отбора осуществляется исходя </a:t>
            </a:r>
            <a:br>
              <a:rPr lang="ru-RU" sz="1000" dirty="0">
                <a:latin typeface="HSE Sans Thin" panose="02000000000000000000" pitchFamily="2" charset="0"/>
              </a:rPr>
            </a:br>
            <a:r>
              <a:rPr lang="ru-RU" sz="1000" dirty="0">
                <a:latin typeface="HSE Sans Thin" panose="02000000000000000000" pitchFamily="2" charset="0"/>
              </a:rPr>
              <a:t>из результатов опроса студентов. Студент имеет право выбрать не более 3-х проектов с приоритезацией от наиболее к менее предпочтительному, далее состав команд определяется исходя из рейтинга записавшихся в проект на 2 и 3 курсе, и скорости записи на 1 курсе.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85BBADB6-8B63-7BF4-11D6-1DAB8F599237}"/>
              </a:ext>
            </a:extLst>
          </p:cNvPr>
          <p:cNvSpPr txBox="1"/>
          <p:nvPr/>
        </p:nvSpPr>
        <p:spPr>
          <a:xfrm>
            <a:off x="8047044" y="3537093"/>
            <a:ext cx="41775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 Thin" panose="02000000000000000000" pitchFamily="2" charset="0"/>
              </a:rPr>
              <a:t>После публикации итоговых списков команд переход из одного проекта в дугой невозможен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1444DBE-64BB-F599-D215-CEA9A37F7793}"/>
              </a:ext>
            </a:extLst>
          </p:cNvPr>
          <p:cNvSpPr txBox="1"/>
          <p:nvPr/>
        </p:nvSpPr>
        <p:spPr>
          <a:xfrm>
            <a:off x="4250430" y="3537093"/>
            <a:ext cx="3438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 Thin" panose="02000000000000000000" pitchFamily="2" charset="0"/>
              </a:rPr>
              <a:t>В рамках собрания будут озвучены основные рекомендации по выполнению проектов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CCCBDD76-84ED-899E-9D73-C00077101ED8}"/>
              </a:ext>
            </a:extLst>
          </p:cNvPr>
          <p:cNvSpPr txBox="1"/>
          <p:nvPr/>
        </p:nvSpPr>
        <p:spPr>
          <a:xfrm>
            <a:off x="436305" y="3539967"/>
            <a:ext cx="37445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 Thin" panose="02000000000000000000" pitchFamily="2" charset="0"/>
              </a:rPr>
              <a:t>Руководитель проекта должен предоставить команде </a:t>
            </a:r>
            <a:br>
              <a:rPr lang="ru-RU" sz="1000" dirty="0">
                <a:latin typeface="HSE Sans Thin" panose="02000000000000000000" pitchFamily="2" charset="0"/>
              </a:rPr>
            </a:br>
            <a:r>
              <a:rPr lang="ru-RU" sz="1000" dirty="0">
                <a:latin typeface="HSE Sans Thin" panose="02000000000000000000" pitchFamily="2" charset="0"/>
              </a:rPr>
              <a:t>на согласование и подписание уточненное задание </a:t>
            </a:r>
            <a:br>
              <a:rPr lang="ru-RU" sz="1000" dirty="0">
                <a:latin typeface="HSE Sans Thin" panose="02000000000000000000" pitchFamily="2" charset="0"/>
              </a:rPr>
            </a:br>
            <a:r>
              <a:rPr lang="ru-RU" sz="1000" dirty="0">
                <a:latin typeface="HSE Sans Thin" panose="02000000000000000000" pitchFamily="2" charset="0"/>
              </a:rPr>
              <a:t>на выполнение проекта, в котором представлены основные цели реализации,  количественные и качественные критерии, которые необходимо достигнуть при выполнении задания проекта</a:t>
            </a:r>
          </a:p>
        </p:txBody>
      </p:sp>
      <p:sp>
        <p:nvSpPr>
          <p:cNvPr id="78" name="Овал 77">
            <a:extLst>
              <a:ext uri="{FF2B5EF4-FFF2-40B4-BE49-F238E27FC236}">
                <a16:creationId xmlns:a16="http://schemas.microsoft.com/office/drawing/2014/main" id="{668450AD-D9AD-FE52-9F42-7A05DB6B11FE}"/>
              </a:ext>
            </a:extLst>
          </p:cNvPr>
          <p:cNvSpPr/>
          <p:nvPr/>
        </p:nvSpPr>
        <p:spPr>
          <a:xfrm>
            <a:off x="777841" y="4655850"/>
            <a:ext cx="686893" cy="686893"/>
          </a:xfrm>
          <a:prstGeom prst="ellipse">
            <a:avLst/>
          </a:prstGeom>
          <a:solidFill>
            <a:srgbClr val="102C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5" name="Группа 124">
            <a:extLst>
              <a:ext uri="{FF2B5EF4-FFF2-40B4-BE49-F238E27FC236}">
                <a16:creationId xmlns:a16="http://schemas.microsoft.com/office/drawing/2014/main" id="{F38C0C22-86AE-4DC7-D2EA-7496172A1CBD}"/>
              </a:ext>
            </a:extLst>
          </p:cNvPr>
          <p:cNvGrpSpPr/>
          <p:nvPr/>
        </p:nvGrpSpPr>
        <p:grpSpPr>
          <a:xfrm>
            <a:off x="522600" y="4869716"/>
            <a:ext cx="297564" cy="307777"/>
            <a:chOff x="2437521" y="942468"/>
            <a:chExt cx="384055" cy="397236"/>
          </a:xfrm>
        </p:grpSpPr>
        <p:sp>
          <p:nvSpPr>
            <p:cNvPr id="126" name="Прямоугольник 125">
              <a:extLst>
                <a:ext uri="{FF2B5EF4-FFF2-40B4-BE49-F238E27FC236}">
                  <a16:creationId xmlns:a16="http://schemas.microsoft.com/office/drawing/2014/main" id="{274D62E6-D61F-9E89-1262-AB365E9D057B}"/>
                </a:ext>
              </a:extLst>
            </p:cNvPr>
            <p:cNvSpPr/>
            <p:nvPr/>
          </p:nvSpPr>
          <p:spPr>
            <a:xfrm rot="2700000">
              <a:off x="2468344" y="966229"/>
              <a:ext cx="316527" cy="316527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49726F98-9E85-46B8-07E9-4D8BAA780C48}"/>
                </a:ext>
              </a:extLst>
            </p:cNvPr>
            <p:cNvSpPr txBox="1"/>
            <p:nvPr/>
          </p:nvSpPr>
          <p:spPr>
            <a:xfrm>
              <a:off x="2437521" y="942468"/>
              <a:ext cx="384055" cy="397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>
                  <a:latin typeface="HSE Sans" panose="02000000000000000000" pitchFamily="2" charset="0"/>
                </a:rPr>
                <a:t>7</a:t>
              </a:r>
            </a:p>
          </p:txBody>
        </p:sp>
      </p:grpSp>
      <p:sp>
        <p:nvSpPr>
          <p:cNvPr id="137" name="TextBox 136">
            <a:extLst>
              <a:ext uri="{FF2B5EF4-FFF2-40B4-BE49-F238E27FC236}">
                <a16:creationId xmlns:a16="http://schemas.microsoft.com/office/drawing/2014/main" id="{598390E7-5224-B940-B097-D47B36539121}"/>
              </a:ext>
            </a:extLst>
          </p:cNvPr>
          <p:cNvSpPr txBox="1"/>
          <p:nvPr/>
        </p:nvSpPr>
        <p:spPr>
          <a:xfrm>
            <a:off x="478821" y="5578560"/>
            <a:ext cx="37178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HSE Sans" panose="02000000000000000000" pitchFamily="2" charset="0"/>
              </a:rPr>
              <a:t>Промежуточная аттестация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033A2663-1B45-8F60-F044-B9EDB148D46C}"/>
              </a:ext>
            </a:extLst>
          </p:cNvPr>
          <p:cNvSpPr txBox="1"/>
          <p:nvPr/>
        </p:nvSpPr>
        <p:spPr>
          <a:xfrm>
            <a:off x="440015" y="5365957"/>
            <a:ext cx="2394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HSE Sans" panose="02000000000000000000" pitchFamily="2" charset="0"/>
              </a:rPr>
              <a:t> Январь 2025</a:t>
            </a:r>
          </a:p>
        </p:txBody>
      </p:sp>
      <p:pic>
        <p:nvPicPr>
          <p:cNvPr id="152" name="Рисунок 151" descr="Вопросы">
            <a:extLst>
              <a:ext uri="{FF2B5EF4-FFF2-40B4-BE49-F238E27FC236}">
                <a16:creationId xmlns:a16="http://schemas.microsoft.com/office/drawing/2014/main" id="{1E081FBC-2E19-6447-3D27-B8D26843E67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83660" y="4731403"/>
            <a:ext cx="505562" cy="505562"/>
          </a:xfrm>
          <a:prstGeom prst="rect">
            <a:avLst/>
          </a:prstGeom>
        </p:spPr>
      </p:pic>
      <p:sp>
        <p:nvSpPr>
          <p:cNvPr id="156" name="TextBox 155">
            <a:extLst>
              <a:ext uri="{FF2B5EF4-FFF2-40B4-BE49-F238E27FC236}">
                <a16:creationId xmlns:a16="http://schemas.microsoft.com/office/drawing/2014/main" id="{558BC399-AC73-3A5A-6232-BC56A79EFCE7}"/>
              </a:ext>
            </a:extLst>
          </p:cNvPr>
          <p:cNvSpPr txBox="1"/>
          <p:nvPr/>
        </p:nvSpPr>
        <p:spPr>
          <a:xfrm>
            <a:off x="484804" y="5800978"/>
            <a:ext cx="26468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 Thin" panose="02000000000000000000" pitchFamily="2" charset="0"/>
              </a:rPr>
              <a:t>Публичная защита перед комиссией следующих разделов: цели, задачи проекта, план график реализации, распределение задач между участниками, критический анализ информационных источников по теме проекта</a:t>
            </a:r>
          </a:p>
        </p:txBody>
      </p:sp>
      <p:sp>
        <p:nvSpPr>
          <p:cNvPr id="79" name="Овал 78">
            <a:extLst>
              <a:ext uri="{FF2B5EF4-FFF2-40B4-BE49-F238E27FC236}">
                <a16:creationId xmlns:a16="http://schemas.microsoft.com/office/drawing/2014/main" id="{B21D4E70-F069-84F4-5590-237A9AA520B2}"/>
              </a:ext>
            </a:extLst>
          </p:cNvPr>
          <p:cNvSpPr/>
          <p:nvPr/>
        </p:nvSpPr>
        <p:spPr>
          <a:xfrm>
            <a:off x="3562448" y="4655850"/>
            <a:ext cx="686893" cy="686893"/>
          </a:xfrm>
          <a:prstGeom prst="ellipse">
            <a:avLst/>
          </a:prstGeom>
          <a:solidFill>
            <a:srgbClr val="102C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8" name="Группа 127">
            <a:extLst>
              <a:ext uri="{FF2B5EF4-FFF2-40B4-BE49-F238E27FC236}">
                <a16:creationId xmlns:a16="http://schemas.microsoft.com/office/drawing/2014/main" id="{74F09DDB-7B23-850F-6D9B-AE295CF72777}"/>
              </a:ext>
            </a:extLst>
          </p:cNvPr>
          <p:cNvGrpSpPr/>
          <p:nvPr/>
        </p:nvGrpSpPr>
        <p:grpSpPr>
          <a:xfrm>
            <a:off x="3334324" y="4855335"/>
            <a:ext cx="297564" cy="307777"/>
            <a:chOff x="2437521" y="942468"/>
            <a:chExt cx="384055" cy="397236"/>
          </a:xfrm>
        </p:grpSpPr>
        <p:sp>
          <p:nvSpPr>
            <p:cNvPr id="129" name="Прямоугольник 128">
              <a:extLst>
                <a:ext uri="{FF2B5EF4-FFF2-40B4-BE49-F238E27FC236}">
                  <a16:creationId xmlns:a16="http://schemas.microsoft.com/office/drawing/2014/main" id="{28040142-FF25-6063-4C4F-27110FCE545A}"/>
                </a:ext>
              </a:extLst>
            </p:cNvPr>
            <p:cNvSpPr/>
            <p:nvPr/>
          </p:nvSpPr>
          <p:spPr>
            <a:xfrm rot="2700000">
              <a:off x="2468344" y="966229"/>
              <a:ext cx="316527" cy="316527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/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85D2CB4F-995C-E7A1-2B15-36C32EB38B4E}"/>
                </a:ext>
              </a:extLst>
            </p:cNvPr>
            <p:cNvSpPr txBox="1"/>
            <p:nvPr/>
          </p:nvSpPr>
          <p:spPr>
            <a:xfrm>
              <a:off x="2437521" y="942468"/>
              <a:ext cx="384055" cy="397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>
                  <a:latin typeface="HSE Sans" panose="02000000000000000000" pitchFamily="2" charset="0"/>
                </a:rPr>
                <a:t>8</a:t>
              </a:r>
            </a:p>
          </p:txBody>
        </p:sp>
      </p:grpSp>
      <p:sp>
        <p:nvSpPr>
          <p:cNvPr id="139" name="TextBox 138">
            <a:extLst>
              <a:ext uri="{FF2B5EF4-FFF2-40B4-BE49-F238E27FC236}">
                <a16:creationId xmlns:a16="http://schemas.microsoft.com/office/drawing/2014/main" id="{70952969-F6F6-86ED-7201-11880D5C67CF}"/>
              </a:ext>
            </a:extLst>
          </p:cNvPr>
          <p:cNvSpPr txBox="1"/>
          <p:nvPr/>
        </p:nvSpPr>
        <p:spPr>
          <a:xfrm>
            <a:off x="3212827" y="5758154"/>
            <a:ext cx="2394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HSE Sans" panose="02000000000000000000" pitchFamily="2" charset="0"/>
              </a:rPr>
              <a:t>Загрузка отчета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64B53F7F-64ED-A4EE-7C84-596552589317}"/>
              </a:ext>
            </a:extLst>
          </p:cNvPr>
          <p:cNvSpPr txBox="1"/>
          <p:nvPr/>
        </p:nvSpPr>
        <p:spPr>
          <a:xfrm>
            <a:off x="3222974" y="5365941"/>
            <a:ext cx="2410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HSE Sans" panose="02000000000000000000" pitchFamily="2" charset="0"/>
              </a:rPr>
              <a:t>За 10 рабочих дней до даты защиты</a:t>
            </a:r>
          </a:p>
        </p:txBody>
      </p:sp>
      <p:pic>
        <p:nvPicPr>
          <p:cNvPr id="153" name="Рисунок 152">
            <a:extLst>
              <a:ext uri="{FF2B5EF4-FFF2-40B4-BE49-F238E27FC236}">
                <a16:creationId xmlns:a16="http://schemas.microsoft.com/office/drawing/2014/main" id="{023CCAA9-11A1-14BC-87C7-8983AC93A59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726452" y="4772077"/>
            <a:ext cx="424214" cy="424214"/>
          </a:xfrm>
          <a:prstGeom prst="rect">
            <a:avLst/>
          </a:prstGeom>
        </p:spPr>
      </p:pic>
      <p:sp>
        <p:nvSpPr>
          <p:cNvPr id="157" name="TextBox 156">
            <a:extLst>
              <a:ext uri="{FF2B5EF4-FFF2-40B4-BE49-F238E27FC236}">
                <a16:creationId xmlns:a16="http://schemas.microsoft.com/office/drawing/2014/main" id="{B737F067-5654-D629-17B3-9E7D60AF0ADB}"/>
              </a:ext>
            </a:extLst>
          </p:cNvPr>
          <p:cNvSpPr txBox="1"/>
          <p:nvPr/>
        </p:nvSpPr>
        <p:spPr>
          <a:xfrm>
            <a:off x="3212088" y="5979183"/>
            <a:ext cx="2317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 Thin" panose="02000000000000000000" pitchFamily="2" charset="0"/>
              </a:rPr>
              <a:t>Предоставление отчета,  оформленного согласно требованиям, опубликованным </a:t>
            </a:r>
            <a:br>
              <a:rPr lang="ru-RU" sz="1000" dirty="0">
                <a:latin typeface="HSE Sans Thin" panose="02000000000000000000" pitchFamily="2" charset="0"/>
              </a:rPr>
            </a:br>
            <a:r>
              <a:rPr lang="ru-RU" sz="1000" dirty="0">
                <a:latin typeface="HSE Sans Thin" panose="02000000000000000000" pitchFamily="2" charset="0"/>
              </a:rPr>
              <a:t>в программе практики ОП МББЭ</a:t>
            </a:r>
          </a:p>
        </p:txBody>
      </p:sp>
      <p:sp>
        <p:nvSpPr>
          <p:cNvPr id="80" name="Овал 79">
            <a:extLst>
              <a:ext uri="{FF2B5EF4-FFF2-40B4-BE49-F238E27FC236}">
                <a16:creationId xmlns:a16="http://schemas.microsoft.com/office/drawing/2014/main" id="{64325B9E-AC21-10C1-4B9C-D7099FCC56F9}"/>
              </a:ext>
            </a:extLst>
          </p:cNvPr>
          <p:cNvSpPr/>
          <p:nvPr/>
        </p:nvSpPr>
        <p:spPr>
          <a:xfrm>
            <a:off x="6347055" y="4655850"/>
            <a:ext cx="686893" cy="686893"/>
          </a:xfrm>
          <a:prstGeom prst="ellipse">
            <a:avLst/>
          </a:prstGeom>
          <a:solidFill>
            <a:srgbClr val="102C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1" name="Группа 130">
            <a:extLst>
              <a:ext uri="{FF2B5EF4-FFF2-40B4-BE49-F238E27FC236}">
                <a16:creationId xmlns:a16="http://schemas.microsoft.com/office/drawing/2014/main" id="{0FB74B17-C0E9-C918-40B4-65EB6C942BD7}"/>
              </a:ext>
            </a:extLst>
          </p:cNvPr>
          <p:cNvGrpSpPr/>
          <p:nvPr/>
        </p:nvGrpSpPr>
        <p:grpSpPr>
          <a:xfrm>
            <a:off x="6098140" y="4848666"/>
            <a:ext cx="297564" cy="307777"/>
            <a:chOff x="2437521" y="942468"/>
            <a:chExt cx="384055" cy="397236"/>
          </a:xfrm>
        </p:grpSpPr>
        <p:sp>
          <p:nvSpPr>
            <p:cNvPr id="132" name="Прямоугольник 131">
              <a:extLst>
                <a:ext uri="{FF2B5EF4-FFF2-40B4-BE49-F238E27FC236}">
                  <a16:creationId xmlns:a16="http://schemas.microsoft.com/office/drawing/2014/main" id="{49D3CF07-86F5-0FFC-52BE-B5F4033CA1C6}"/>
                </a:ext>
              </a:extLst>
            </p:cNvPr>
            <p:cNvSpPr/>
            <p:nvPr/>
          </p:nvSpPr>
          <p:spPr>
            <a:xfrm rot="2700000">
              <a:off x="2468344" y="966229"/>
              <a:ext cx="316527" cy="316527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/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43744A59-268C-47FE-D159-0890B8DE34A4}"/>
                </a:ext>
              </a:extLst>
            </p:cNvPr>
            <p:cNvSpPr txBox="1"/>
            <p:nvPr/>
          </p:nvSpPr>
          <p:spPr>
            <a:xfrm>
              <a:off x="2437521" y="942468"/>
              <a:ext cx="384055" cy="397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>
                  <a:latin typeface="HSE Sans" panose="02000000000000000000" pitchFamily="2" charset="0"/>
                </a:rPr>
                <a:t>9</a:t>
              </a:r>
            </a:p>
          </p:txBody>
        </p:sp>
      </p:grpSp>
      <p:sp>
        <p:nvSpPr>
          <p:cNvPr id="141" name="TextBox 140">
            <a:extLst>
              <a:ext uri="{FF2B5EF4-FFF2-40B4-BE49-F238E27FC236}">
                <a16:creationId xmlns:a16="http://schemas.microsoft.com/office/drawing/2014/main" id="{9CD99301-004C-33D4-C3DF-8CF5554A3485}"/>
              </a:ext>
            </a:extLst>
          </p:cNvPr>
          <p:cNvSpPr txBox="1"/>
          <p:nvPr/>
        </p:nvSpPr>
        <p:spPr>
          <a:xfrm>
            <a:off x="6021477" y="5601114"/>
            <a:ext cx="2394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HSE Sans" panose="02000000000000000000" pitchFamily="2" charset="0"/>
              </a:rPr>
              <a:t>Итоговая защита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B51D20E4-789A-0BA2-5F5E-C7653161D936}"/>
              </a:ext>
            </a:extLst>
          </p:cNvPr>
          <p:cNvSpPr txBox="1"/>
          <p:nvPr/>
        </p:nvSpPr>
        <p:spPr>
          <a:xfrm>
            <a:off x="5974799" y="5367357"/>
            <a:ext cx="2394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HSE Sans" panose="02000000000000000000" pitchFamily="2" charset="0"/>
              </a:rPr>
              <a:t> Апрель 2025</a:t>
            </a:r>
          </a:p>
        </p:txBody>
      </p:sp>
      <p:pic>
        <p:nvPicPr>
          <p:cNvPr id="154" name="Рисунок 153" descr="Презентация с контрольным списком">
            <a:extLst>
              <a:ext uri="{FF2B5EF4-FFF2-40B4-BE49-F238E27FC236}">
                <a16:creationId xmlns:a16="http://schemas.microsoft.com/office/drawing/2014/main" id="{6E36CFCB-7B5F-2A84-DDDC-E1202F211B37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444352" y="4763560"/>
            <a:ext cx="498298" cy="498298"/>
          </a:xfrm>
          <a:prstGeom prst="rect">
            <a:avLst/>
          </a:prstGeom>
        </p:spPr>
      </p:pic>
      <p:sp>
        <p:nvSpPr>
          <p:cNvPr id="158" name="TextBox 157">
            <a:extLst>
              <a:ext uri="{FF2B5EF4-FFF2-40B4-BE49-F238E27FC236}">
                <a16:creationId xmlns:a16="http://schemas.microsoft.com/office/drawing/2014/main" id="{1F50D54F-F3A3-7AFA-4279-EEC8F0C7E3F4}"/>
              </a:ext>
            </a:extLst>
          </p:cNvPr>
          <p:cNvSpPr txBox="1"/>
          <p:nvPr/>
        </p:nvSpPr>
        <p:spPr>
          <a:xfrm>
            <a:off x="6028850" y="5829800"/>
            <a:ext cx="2189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 Thin" panose="02000000000000000000" pitchFamily="2" charset="0"/>
              </a:rPr>
              <a:t>Публичная защита итогов проекта перед комиссией </a:t>
            </a:r>
          </a:p>
        </p:txBody>
      </p:sp>
      <p:sp>
        <p:nvSpPr>
          <p:cNvPr id="81" name="Овал 80">
            <a:extLst>
              <a:ext uri="{FF2B5EF4-FFF2-40B4-BE49-F238E27FC236}">
                <a16:creationId xmlns:a16="http://schemas.microsoft.com/office/drawing/2014/main" id="{7D39E3E1-3166-AB6B-BCEE-9B269C28445A}"/>
              </a:ext>
            </a:extLst>
          </p:cNvPr>
          <p:cNvSpPr/>
          <p:nvPr/>
        </p:nvSpPr>
        <p:spPr>
          <a:xfrm>
            <a:off x="9131663" y="4655850"/>
            <a:ext cx="686893" cy="686893"/>
          </a:xfrm>
          <a:prstGeom prst="ellipse">
            <a:avLst/>
          </a:prstGeom>
          <a:solidFill>
            <a:srgbClr val="102C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4" name="Группа 133">
            <a:extLst>
              <a:ext uri="{FF2B5EF4-FFF2-40B4-BE49-F238E27FC236}">
                <a16:creationId xmlns:a16="http://schemas.microsoft.com/office/drawing/2014/main" id="{03FFD4DB-7155-ABDC-B98A-2E9674FB4E1A}"/>
              </a:ext>
            </a:extLst>
          </p:cNvPr>
          <p:cNvGrpSpPr/>
          <p:nvPr/>
        </p:nvGrpSpPr>
        <p:grpSpPr>
          <a:xfrm>
            <a:off x="8790222" y="4886534"/>
            <a:ext cx="496630" cy="276999"/>
            <a:chOff x="2308868" y="961473"/>
            <a:chExt cx="640984" cy="357514"/>
          </a:xfrm>
        </p:grpSpPr>
        <p:sp>
          <p:nvSpPr>
            <p:cNvPr id="135" name="Прямоугольник 134">
              <a:extLst>
                <a:ext uri="{FF2B5EF4-FFF2-40B4-BE49-F238E27FC236}">
                  <a16:creationId xmlns:a16="http://schemas.microsoft.com/office/drawing/2014/main" id="{276424D5-CB4A-584F-9837-83172EE5F0B6}"/>
                </a:ext>
              </a:extLst>
            </p:cNvPr>
            <p:cNvSpPr/>
            <p:nvPr/>
          </p:nvSpPr>
          <p:spPr>
            <a:xfrm rot="2700000">
              <a:off x="2468344" y="966229"/>
              <a:ext cx="316527" cy="316527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/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0E99A878-7DD0-32C8-DFCB-0D5F8399433F}"/>
                </a:ext>
              </a:extLst>
            </p:cNvPr>
            <p:cNvSpPr txBox="1"/>
            <p:nvPr/>
          </p:nvSpPr>
          <p:spPr>
            <a:xfrm>
              <a:off x="2308868" y="961473"/>
              <a:ext cx="640984" cy="3575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dirty="0">
                  <a:latin typeface="HSE Sans" panose="02000000000000000000" pitchFamily="2" charset="0"/>
                </a:rPr>
                <a:t>1</a:t>
              </a:r>
              <a:r>
                <a:rPr lang="en-US" sz="1200" dirty="0">
                  <a:latin typeface="HSE Sans" panose="02000000000000000000" pitchFamily="2" charset="0"/>
                </a:rPr>
                <a:t>0</a:t>
              </a:r>
              <a:endParaRPr lang="ru-RU" sz="1200" dirty="0">
                <a:latin typeface="HSE Sans" panose="02000000000000000000" pitchFamily="2" charset="0"/>
              </a:endParaRPr>
            </a:p>
          </p:txBody>
        </p:sp>
      </p:grpSp>
      <p:sp>
        <p:nvSpPr>
          <p:cNvPr id="143" name="TextBox 142">
            <a:extLst>
              <a:ext uri="{FF2B5EF4-FFF2-40B4-BE49-F238E27FC236}">
                <a16:creationId xmlns:a16="http://schemas.microsoft.com/office/drawing/2014/main" id="{FA0EA3E2-D6D1-6282-4DA8-366EAC2805B0}"/>
              </a:ext>
            </a:extLst>
          </p:cNvPr>
          <p:cNvSpPr txBox="1"/>
          <p:nvPr/>
        </p:nvSpPr>
        <p:spPr>
          <a:xfrm>
            <a:off x="8801108" y="5573427"/>
            <a:ext cx="2394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HSE Sans" panose="02000000000000000000" pitchFamily="2" charset="0"/>
              </a:rPr>
              <a:t>Фестиваль проектов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2003BC74-C2F8-19D9-569B-58AA26C6800B}"/>
              </a:ext>
            </a:extLst>
          </p:cNvPr>
          <p:cNvSpPr txBox="1"/>
          <p:nvPr/>
        </p:nvSpPr>
        <p:spPr>
          <a:xfrm>
            <a:off x="8757846" y="5365163"/>
            <a:ext cx="2394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HSE Sans" panose="02000000000000000000" pitchFamily="2" charset="0"/>
              </a:rPr>
              <a:t> Май 2025</a:t>
            </a:r>
          </a:p>
        </p:txBody>
      </p:sp>
      <p:pic>
        <p:nvPicPr>
          <p:cNvPr id="155" name="Рисунок 154" descr="Конференц-зал">
            <a:extLst>
              <a:ext uri="{FF2B5EF4-FFF2-40B4-BE49-F238E27FC236}">
                <a16:creationId xmlns:a16="http://schemas.microsoft.com/office/drawing/2014/main" id="{D2FDCFF7-3DD1-35ED-6FCD-317ADB6BBD49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9225451" y="4744254"/>
            <a:ext cx="508681" cy="508681"/>
          </a:xfrm>
          <a:prstGeom prst="rect">
            <a:avLst/>
          </a:prstGeom>
        </p:spPr>
      </p:pic>
      <p:sp>
        <p:nvSpPr>
          <p:cNvPr id="159" name="TextBox 158">
            <a:extLst>
              <a:ext uri="{FF2B5EF4-FFF2-40B4-BE49-F238E27FC236}">
                <a16:creationId xmlns:a16="http://schemas.microsoft.com/office/drawing/2014/main" id="{C4866B41-6B36-220B-3266-55A0DD5FCA93}"/>
              </a:ext>
            </a:extLst>
          </p:cNvPr>
          <p:cNvSpPr txBox="1"/>
          <p:nvPr/>
        </p:nvSpPr>
        <p:spPr>
          <a:xfrm>
            <a:off x="8801108" y="5796038"/>
            <a:ext cx="264682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HSE Sans Thin" panose="02000000000000000000" pitchFamily="2" charset="0"/>
              </a:rPr>
              <a:t>Участие принимают проектные команды, получившие рекомендации по итогам защиты</a:t>
            </a:r>
          </a:p>
        </p:txBody>
      </p:sp>
    </p:spTree>
    <p:extLst>
      <p:ext uri="{BB962C8B-B14F-4D97-AF65-F5344CB8AC3E}">
        <p14:creationId xmlns:p14="http://schemas.microsoft.com/office/powerpoint/2010/main" val="32951935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286</Words>
  <Application>Microsoft Office PowerPoint</Application>
  <PresentationFormat>Широкоэкранный</PresentationFormat>
  <Paragraphs>40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HSE Sans</vt:lpstr>
      <vt:lpstr>HSE Sans Thin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Говорков Михаил</cp:lastModifiedBy>
  <cp:revision>11</cp:revision>
  <dcterms:created xsi:type="dcterms:W3CDTF">2024-09-09T17:13:54Z</dcterms:created>
  <dcterms:modified xsi:type="dcterms:W3CDTF">2024-09-10T09:49:11Z</dcterms:modified>
</cp:coreProperties>
</file>