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257" r:id="rId3"/>
    <p:sldId id="337" r:id="rId4"/>
    <p:sldId id="320" r:id="rId5"/>
    <p:sldId id="258" r:id="rId6"/>
    <p:sldId id="259" r:id="rId7"/>
    <p:sldId id="260" r:id="rId8"/>
    <p:sldId id="331" r:id="rId9"/>
    <p:sldId id="330" r:id="rId10"/>
    <p:sldId id="332" r:id="rId11"/>
    <p:sldId id="334" r:id="rId12"/>
    <p:sldId id="262" r:id="rId13"/>
    <p:sldId id="326" r:id="rId14"/>
    <p:sldId id="327" r:id="rId15"/>
    <p:sldId id="328" r:id="rId16"/>
    <p:sldId id="329" r:id="rId17"/>
    <p:sldId id="308" r:id="rId18"/>
    <p:sldId id="286" r:id="rId19"/>
    <p:sldId id="261" r:id="rId20"/>
    <p:sldId id="305" r:id="rId21"/>
    <p:sldId id="264" r:id="rId22"/>
    <p:sldId id="267" r:id="rId23"/>
    <p:sldId id="307" r:id="rId24"/>
    <p:sldId id="266" r:id="rId25"/>
    <p:sldId id="312" r:id="rId26"/>
    <p:sldId id="268" r:id="rId27"/>
    <p:sldId id="272" r:id="rId28"/>
    <p:sldId id="273" r:id="rId29"/>
    <p:sldId id="274" r:id="rId30"/>
    <p:sldId id="275" r:id="rId31"/>
    <p:sldId id="282" r:id="rId32"/>
    <p:sldId id="277" r:id="rId33"/>
    <p:sldId id="276" r:id="rId34"/>
    <p:sldId id="281" r:id="rId35"/>
    <p:sldId id="283" r:id="rId36"/>
    <p:sldId id="315" r:id="rId37"/>
    <p:sldId id="310" r:id="rId38"/>
    <p:sldId id="285" r:id="rId39"/>
    <p:sldId id="311" r:id="rId40"/>
    <p:sldId id="316" r:id="rId41"/>
    <p:sldId id="287" r:id="rId42"/>
    <p:sldId id="288" r:id="rId43"/>
    <p:sldId id="289" r:id="rId44"/>
    <p:sldId id="290" r:id="rId45"/>
    <p:sldId id="292" r:id="rId46"/>
    <p:sldId id="291" r:id="rId47"/>
    <p:sldId id="293" r:id="rId48"/>
    <p:sldId id="301" r:id="rId49"/>
    <p:sldId id="296" r:id="rId50"/>
    <p:sldId id="300" r:id="rId51"/>
    <p:sldId id="297" r:id="rId52"/>
    <p:sldId id="318" r:id="rId53"/>
    <p:sldId id="319" r:id="rId54"/>
    <p:sldId id="317" r:id="rId55"/>
    <p:sldId id="338" r:id="rId56"/>
    <p:sldId id="339" r:id="rId57"/>
    <p:sldId id="298" r:id="rId58"/>
    <p:sldId id="336" r:id="rId59"/>
    <p:sldId id="299" r:id="rId60"/>
    <p:sldId id="303" r:id="rId61"/>
    <p:sldId id="269" r:id="rId62"/>
    <p:sldId id="302" r:id="rId63"/>
    <p:sldId id="324" r:id="rId64"/>
    <p:sldId id="325" r:id="rId6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800000"/>
    <a:srgbClr val="FF3300"/>
    <a:srgbClr val="FF33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751" autoAdjust="0"/>
  </p:normalViewPr>
  <p:slideViewPr>
    <p:cSldViewPr>
      <p:cViewPr varScale="1">
        <p:scale>
          <a:sx n="127" d="100"/>
          <a:sy n="127" d="100"/>
        </p:scale>
        <p:origin x="117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C7809-BDD8-4383-890D-9AC932E534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145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D6ABE-5EC8-4A37-8E28-E7C13D908F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27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03BC7-A111-4347-A865-52E244FD41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37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6FBE5-764D-4E89-A206-50618CB0A7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52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195FC-A27D-4B89-BD29-5B9461E340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242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D68E1-760D-4303-A5AB-0CE70093F7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310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131E0-4B06-4997-ACC3-D0D7A50BD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13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D3FF1-F03C-4062-AF5B-DFE0C6EB5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24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87B67-89BC-450B-B2CE-48B66A507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319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5CAB7-5C12-493F-805B-9A121DAE2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17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33AD4-D985-407D-AEE7-755FC61218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283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D58A4B34-E878-4B0E-84AB-1EE817F729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ay.kiev.ua/279053/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2411760" y="3789040"/>
            <a:ext cx="457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 dirty="0"/>
              <a:t>Г.М. Полотовский</a:t>
            </a:r>
            <a:r>
              <a:rPr lang="ru-RU" dirty="0"/>
              <a:t> </a:t>
            </a:r>
          </a:p>
          <a:p>
            <a:pPr eaLnBrk="1" hangingPunct="1"/>
            <a:endParaRPr lang="ru-RU" dirty="0"/>
          </a:p>
          <a:p>
            <a:pPr eaLnBrk="1" hangingPunct="1"/>
            <a:r>
              <a:rPr lang="ru-RU" dirty="0"/>
              <a:t>Высшая школа экономики</a:t>
            </a:r>
          </a:p>
          <a:p>
            <a:pPr eaLnBrk="1" hangingPunct="1"/>
            <a:r>
              <a:rPr lang="ru-RU" dirty="0"/>
              <a:t>Нижний Новгород</a:t>
            </a:r>
          </a:p>
        </p:txBody>
      </p:sp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539552" y="2708920"/>
            <a:ext cx="8424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ШТРИХИ  К  ПОРТРЕТУ  Н.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БОГОЛЮБОВА</a:t>
            </a:r>
            <a:r>
              <a:rPr lang="ru-RU" sz="2400" i="1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378021" cy="13526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88766" y="-4764"/>
            <a:ext cx="7355234" cy="70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Междисциплинарный семинар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“Категории хаоса и порядка в естественных и гуманитарных науках”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82007" y="724187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</a:rPr>
              <a:t>«Династия академиков Боголюбовых: богословие, математика, физика, лингвистика»</a:t>
            </a:r>
            <a:endParaRPr lang="ru-RU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64356" y="260648"/>
            <a:ext cx="2911475" cy="4789487"/>
            <a:chOff x="827088" y="404813"/>
            <a:chExt cx="2911475" cy="4789487"/>
          </a:xfrm>
        </p:grpSpPr>
        <p:pic>
          <p:nvPicPr>
            <p:cNvPr id="3" name="Picture 4" descr="BogolyubovO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404813"/>
              <a:ext cx="2911475" cy="388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827088" y="4278313"/>
              <a:ext cx="2871787" cy="915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/>
                <a:t>Член-корр. НАН Украины</a:t>
              </a:r>
            </a:p>
            <a:p>
              <a:pPr eaLnBrk="1" hangingPunct="1"/>
              <a:r>
                <a:rPr lang="ru-RU"/>
                <a:t>А.Н. Боголюбов</a:t>
              </a:r>
            </a:p>
            <a:p>
              <a:pPr eaLnBrk="1" hangingPunct="1"/>
              <a:r>
                <a:rPr lang="ru-RU"/>
                <a:t>1911 </a:t>
              </a:r>
              <a:r>
                <a:rPr lang="ru-RU" b="1"/>
                <a:t>‒ </a:t>
              </a:r>
              <a:r>
                <a:rPr lang="ru-RU"/>
                <a:t>2004</a:t>
              </a:r>
            </a:p>
          </p:txBody>
        </p:sp>
      </p:grpSp>
      <p:pic>
        <p:nvPicPr>
          <p:cNvPr id="5" name="Picture 6" descr="Михаил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2087"/>
            <a:ext cx="29654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796136" y="4229072"/>
            <a:ext cx="190341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dirty="0"/>
              <a:t>Академик РАН</a:t>
            </a:r>
          </a:p>
          <a:p>
            <a:pPr eaLnBrk="1" hangingPunct="1"/>
            <a:r>
              <a:rPr lang="ru-RU" dirty="0"/>
              <a:t>М.Н. Боголюбов</a:t>
            </a:r>
          </a:p>
          <a:p>
            <a:pPr eaLnBrk="1" hangingPunct="1"/>
            <a:r>
              <a:rPr lang="ru-RU" dirty="0"/>
              <a:t>1918 </a:t>
            </a:r>
            <a:r>
              <a:rPr lang="ru-RU" b="1" dirty="0"/>
              <a:t>‒ </a:t>
            </a:r>
            <a:r>
              <a:rPr lang="ru-RU" dirty="0"/>
              <a:t>2010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004048" y="5055266"/>
            <a:ext cx="3414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0033CC"/>
                </a:solidFill>
              </a:rPr>
              <a:t>Кавалер Ордена восходящего</a:t>
            </a:r>
          </a:p>
          <a:p>
            <a:pPr eaLnBrk="1" hangingPunct="1"/>
            <a:r>
              <a:rPr lang="ru-RU" dirty="0">
                <a:solidFill>
                  <a:srgbClr val="0033CC"/>
                </a:solidFill>
              </a:rPr>
              <a:t> Солнца (Япония) (2009)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9912" y="5689455"/>
            <a:ext cx="54768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0033CC"/>
                </a:solidFill>
              </a:rPr>
              <a:t>Лауреат почётного звания «</a:t>
            </a:r>
            <a:r>
              <a:rPr lang="ru-RU" dirty="0" err="1">
                <a:solidFill>
                  <a:srgbClr val="0033CC"/>
                </a:solidFill>
              </a:rPr>
              <a:t>chehre-ye</a:t>
            </a:r>
            <a:r>
              <a:rPr lang="ru-RU" dirty="0">
                <a:solidFill>
                  <a:srgbClr val="0033CC"/>
                </a:solidFill>
              </a:rPr>
              <a:t> </a:t>
            </a:r>
            <a:r>
              <a:rPr lang="ru-RU" dirty="0" err="1">
                <a:solidFill>
                  <a:srgbClr val="0033CC"/>
                </a:solidFill>
              </a:rPr>
              <a:t>mandegar</a:t>
            </a:r>
            <a:r>
              <a:rPr lang="ru-RU" dirty="0">
                <a:solidFill>
                  <a:srgbClr val="0033CC"/>
                </a:solidFill>
              </a:rPr>
              <a:t>» </a:t>
            </a:r>
          </a:p>
          <a:p>
            <a:pPr eaLnBrk="1" hangingPunct="1"/>
            <a:r>
              <a:rPr lang="ru-RU" dirty="0">
                <a:solidFill>
                  <a:srgbClr val="0033CC"/>
                </a:solidFill>
              </a:rPr>
              <a:t>(«</a:t>
            </a:r>
            <a:r>
              <a:rPr lang="en-US" dirty="0">
                <a:solidFill>
                  <a:srgbClr val="0033CC"/>
                </a:solidFill>
              </a:rPr>
              <a:t>Lasting Person</a:t>
            </a:r>
            <a:r>
              <a:rPr lang="ru-RU" dirty="0">
                <a:solidFill>
                  <a:srgbClr val="0033CC"/>
                </a:solidFill>
              </a:rPr>
              <a:t>»</a:t>
            </a:r>
            <a:r>
              <a:rPr lang="en-US" dirty="0">
                <a:solidFill>
                  <a:srgbClr val="0033CC"/>
                </a:solidFill>
              </a:rPr>
              <a:t>)</a:t>
            </a:r>
          </a:p>
          <a:p>
            <a:pPr eaLnBrk="1" hangingPunct="1"/>
            <a:r>
              <a:rPr lang="ru-RU" dirty="0">
                <a:solidFill>
                  <a:srgbClr val="0033CC"/>
                </a:solidFill>
              </a:rPr>
              <a:t>Научного сообщества Ирана (2006)</a:t>
            </a:r>
          </a:p>
        </p:txBody>
      </p:sp>
    </p:spTree>
    <p:extLst>
      <p:ext uri="{BB962C8B-B14F-4D97-AF65-F5344CB8AC3E}">
        <p14:creationId xmlns:p14="http://schemas.microsoft.com/office/powerpoint/2010/main" val="188341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протоиер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"/>
          <a:stretch/>
        </p:blipFill>
        <p:spPr bwMode="auto">
          <a:xfrm>
            <a:off x="250825" y="260350"/>
            <a:ext cx="21685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9" name="Group 15"/>
          <p:cNvGrpSpPr>
            <a:grpSpLocks/>
          </p:cNvGrpSpPr>
          <p:nvPr/>
        </p:nvGrpSpPr>
        <p:grpSpPr bwMode="auto">
          <a:xfrm>
            <a:off x="2916238" y="404813"/>
            <a:ext cx="6334125" cy="928687"/>
            <a:chOff x="1837" y="255"/>
            <a:chExt cx="3990" cy="585"/>
          </a:xfrm>
        </p:grpSpPr>
        <p:sp>
          <p:nvSpPr>
            <p:cNvPr id="7183" name="Rectangle 4"/>
            <p:cNvSpPr>
              <a:spLocks noChangeArrowheads="1"/>
            </p:cNvSpPr>
            <p:nvPr/>
          </p:nvSpPr>
          <p:spPr bwMode="auto">
            <a:xfrm>
              <a:off x="1837" y="255"/>
              <a:ext cx="37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ru-RU" b="1"/>
                <a:t>1897</a:t>
              </a:r>
              <a:r>
                <a:rPr lang="ru-RU" b="1">
                  <a:cs typeface="Arial" panose="020B0604020202020204" pitchFamily="34" charset="0"/>
                </a:rPr>
                <a:t>‒</a:t>
              </a:r>
              <a:r>
                <a:rPr lang="ru-RU" b="1"/>
                <a:t>1909 ‒ Нижегородская духовная семинария,</a:t>
              </a:r>
              <a:r>
                <a:rPr lang="ru-RU"/>
                <a:t>  </a:t>
              </a:r>
            </a:p>
          </p:txBody>
        </p:sp>
        <p:sp>
          <p:nvSpPr>
            <p:cNvPr id="7184" name="Rectangle 6"/>
            <p:cNvSpPr>
              <a:spLocks noChangeArrowheads="1"/>
            </p:cNvSpPr>
            <p:nvPr/>
          </p:nvSpPr>
          <p:spPr bwMode="auto">
            <a:xfrm>
              <a:off x="2478" y="436"/>
              <a:ext cx="334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ru-RU" b="1" i="1">
                  <a:solidFill>
                    <a:srgbClr val="0033CC"/>
                  </a:solidFill>
                </a:rPr>
                <a:t>преподаватель философских наук: логики, </a:t>
              </a:r>
            </a:p>
            <a:p>
              <a:pPr algn="l" eaLnBrk="1" hangingPunct="1"/>
              <a:r>
                <a:rPr lang="ru-RU" b="1" i="1">
                  <a:solidFill>
                    <a:srgbClr val="0033CC"/>
                  </a:solidFill>
                </a:rPr>
                <a:t>психологии и истории философии,</a:t>
              </a:r>
            </a:p>
          </p:txBody>
        </p:sp>
      </p:grp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937000" y="1341438"/>
            <a:ext cx="525621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     Нижегородское женское епархиальное</a:t>
            </a:r>
          </a:p>
          <a:p>
            <a:pPr algn="l" eaLnBrk="1" hangingPunct="1"/>
            <a:r>
              <a:rPr lang="ru-RU" b="1"/>
              <a:t>училище,  </a:t>
            </a:r>
            <a:r>
              <a:rPr lang="ru-RU" b="1" i="1">
                <a:solidFill>
                  <a:srgbClr val="0033CC"/>
                </a:solidFill>
              </a:rPr>
              <a:t>преподаватель Закона Божьего, </a:t>
            </a:r>
          </a:p>
          <a:p>
            <a:pPr algn="l" eaLnBrk="1" hangingPunct="1"/>
            <a:r>
              <a:rPr lang="ru-RU" b="1" i="1">
                <a:solidFill>
                  <a:srgbClr val="0033CC"/>
                </a:solidFill>
              </a:rPr>
              <a:t>географии, русского языка и дидактики</a:t>
            </a:r>
            <a:r>
              <a:rPr lang="ru-RU" i="1">
                <a:solidFill>
                  <a:srgbClr val="0033CC"/>
                </a:solidFill>
              </a:rPr>
              <a:t>. 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987675" y="2276475"/>
            <a:ext cx="578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000" b="1" i="1">
                <a:solidFill>
                  <a:srgbClr val="FF3300"/>
                </a:solidFill>
              </a:rPr>
              <a:t>21 августа 1909 г. родился Н.Н. Боголюбов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2916238" y="2636838"/>
            <a:ext cx="62277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 dirty="0"/>
              <a:t>1909‒1913 ‒ г. Нежин, Черниговская губ., Историко-</a:t>
            </a:r>
          </a:p>
          <a:p>
            <a:pPr algn="l" eaLnBrk="1" hangingPunct="1"/>
            <a:r>
              <a:rPr lang="ru-RU" b="1" dirty="0"/>
              <a:t>          филологический институт князя Безбородко,</a:t>
            </a:r>
          </a:p>
          <a:p>
            <a:pPr algn="l" eaLnBrk="1" hangingPunct="1"/>
            <a:r>
              <a:rPr lang="ru-RU" b="1" i="1" dirty="0"/>
              <a:t>          </a:t>
            </a:r>
            <a:r>
              <a:rPr lang="ru-RU" b="1" i="1" dirty="0">
                <a:solidFill>
                  <a:srgbClr val="0033CC"/>
                </a:solidFill>
              </a:rPr>
              <a:t>законоучитель, священник.</a:t>
            </a:r>
            <a:r>
              <a:rPr lang="ru-RU" b="1" i="1" dirty="0"/>
              <a:t> </a:t>
            </a:r>
            <a:r>
              <a:rPr lang="ru-RU" dirty="0"/>
              <a:t> 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2987675" y="3500438"/>
            <a:ext cx="5557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000" b="1" i="1">
                <a:solidFill>
                  <a:srgbClr val="FF3399"/>
                </a:solidFill>
              </a:rPr>
              <a:t>25 марта 1911 г. родился А.Н. Боголюбов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2916238" y="3933825"/>
            <a:ext cx="556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1913‒1918 ‒  Киев,  Университет Св.Владимира</a:t>
            </a:r>
          </a:p>
          <a:p>
            <a:pPr algn="l" eaLnBrk="1" hangingPunct="1"/>
            <a:r>
              <a:rPr lang="ru-RU" b="1"/>
              <a:t>                </a:t>
            </a:r>
            <a:r>
              <a:rPr lang="ru-RU" b="1" i="1"/>
              <a:t>профессор богословия, священник.</a:t>
            </a:r>
            <a:r>
              <a:rPr lang="ru-RU" i="1"/>
              <a:t>  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916238" y="5157788"/>
            <a:ext cx="5903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000" b="1" i="1">
                <a:solidFill>
                  <a:srgbClr val="FF3399"/>
                </a:solidFill>
              </a:rPr>
              <a:t>24 января 1918 г. родился М.Н. Боголюбов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2843213" y="5805488"/>
            <a:ext cx="60690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 1918‒1925 ‒ село Великая Круча, Полтавская губ., </a:t>
            </a:r>
            <a:r>
              <a:rPr lang="ru-RU"/>
              <a:t> </a:t>
            </a:r>
            <a:br>
              <a:rPr lang="ru-RU"/>
            </a:br>
            <a:r>
              <a:rPr lang="ru-RU"/>
              <a:t>              </a:t>
            </a:r>
            <a:r>
              <a:rPr lang="ru-RU" b="1" i="1"/>
              <a:t>священник, протоиерей.</a:t>
            </a:r>
            <a:r>
              <a:rPr lang="ru-RU" i="1"/>
              <a:t> </a:t>
            </a:r>
            <a:r>
              <a:rPr lang="ru-RU"/>
              <a:t> </a:t>
            </a:r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2843213" y="4508500"/>
            <a:ext cx="6300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 1917‒1918 ‒ член Поместного Собора Российской                 </a:t>
            </a:r>
          </a:p>
          <a:p>
            <a:pPr algn="l" eaLnBrk="1" hangingPunct="1"/>
            <a:r>
              <a:rPr lang="ru-RU" b="1"/>
              <a:t>             Православной Церкви.</a:t>
            </a:r>
            <a:r>
              <a:rPr lang="ru-RU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39334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протоиер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"/>
          <a:stretch/>
        </p:blipFill>
        <p:spPr bwMode="auto">
          <a:xfrm>
            <a:off x="250825" y="260350"/>
            <a:ext cx="21685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140200" y="260350"/>
            <a:ext cx="47736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1925‒1928 ‒ Нижний Новгород, церковь </a:t>
            </a:r>
          </a:p>
          <a:p>
            <a:pPr algn="l" eaLnBrk="1" hangingPunct="1"/>
            <a:r>
              <a:rPr lang="ru-RU" b="1"/>
              <a:t>             Всемилостивого Спаса,</a:t>
            </a:r>
            <a:r>
              <a:rPr lang="ru-RU"/>
              <a:t> </a:t>
            </a:r>
            <a:br>
              <a:rPr lang="ru-RU"/>
            </a:br>
            <a:r>
              <a:rPr lang="ru-RU"/>
              <a:t>             </a:t>
            </a:r>
            <a:r>
              <a:rPr lang="ru-RU" b="1" i="1"/>
              <a:t>настоятель, протоиерей.</a:t>
            </a:r>
          </a:p>
        </p:txBody>
      </p:sp>
      <p:pic>
        <p:nvPicPr>
          <p:cNvPr id="8198" name="Picture 6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12875"/>
            <a:ext cx="33480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708400" y="188913"/>
            <a:ext cx="5254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 dirty="0"/>
              <a:t>1928‒1932 ‒ заключение, Нижний Новгород, </a:t>
            </a:r>
          </a:p>
          <a:p>
            <a:pPr algn="l" eaLnBrk="1" hangingPunct="1"/>
            <a:r>
              <a:rPr lang="ru-RU" b="1" dirty="0"/>
              <a:t>              тюрьма на </a:t>
            </a:r>
            <a:r>
              <a:rPr lang="ru-RU" b="1" dirty="0" err="1"/>
              <a:t>Арзамасском</a:t>
            </a:r>
            <a:r>
              <a:rPr lang="ru-RU" b="1" dirty="0"/>
              <a:t> шоссе.</a:t>
            </a:r>
            <a:r>
              <a:rPr lang="ru-RU" dirty="0"/>
              <a:t>  </a:t>
            </a:r>
          </a:p>
        </p:txBody>
      </p:sp>
      <p:pic>
        <p:nvPicPr>
          <p:cNvPr id="9219" name="Picture 4" descr="протоиер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"/>
          <a:stretch/>
        </p:blipFill>
        <p:spPr bwMode="auto">
          <a:xfrm>
            <a:off x="250825" y="260350"/>
            <a:ext cx="21685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835696" y="2549525"/>
            <a:ext cx="3849002" cy="2711559"/>
            <a:chOff x="1835696" y="2549525"/>
            <a:chExt cx="3849002" cy="271155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200" y="2549525"/>
              <a:ext cx="1670050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835696" y="4614753"/>
              <a:ext cx="38490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/>
                <a:t>Патриарх Сергий (</a:t>
              </a:r>
              <a:r>
                <a:rPr lang="ru-RU" dirty="0" err="1"/>
                <a:t>Страгородский</a:t>
              </a:r>
              <a:r>
                <a:rPr lang="ru-RU" dirty="0"/>
                <a:t>)</a:t>
              </a:r>
            </a:p>
            <a:p>
              <a:pPr algn="ctr"/>
              <a:r>
                <a:rPr lang="ru-RU" dirty="0"/>
                <a:t>1867 – 1944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15616" y="5287962"/>
            <a:ext cx="6409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 1925 г. – заместитель патриаршего местоблюстителя </a:t>
            </a:r>
          </a:p>
          <a:p>
            <a:r>
              <a:rPr lang="ru-RU" dirty="0"/>
              <a:t>С 1 января 1937 г. – патриарший местоблюститель</a:t>
            </a:r>
          </a:p>
          <a:p>
            <a:r>
              <a:rPr lang="ru-RU" dirty="0"/>
              <a:t>С 12 сентября 1943 г. – Патриарх Московский и всея Руси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66763"/>
            <a:ext cx="4146763" cy="2336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16700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37148" y="2651125"/>
            <a:ext cx="2340952" cy="3974545"/>
            <a:chOff x="237148" y="2651125"/>
            <a:chExt cx="2340952" cy="3974545"/>
          </a:xfrm>
        </p:grpSpPr>
        <p:pic>
          <p:nvPicPr>
            <p:cNvPr id="1024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48" y="2651125"/>
              <a:ext cx="2340952" cy="351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6" name="TextBox 5"/>
            <p:cNvSpPr txBox="1">
              <a:spLocks noChangeArrowheads="1"/>
            </p:cNvSpPr>
            <p:nvPr/>
          </p:nvSpPr>
          <p:spPr bwMode="auto">
            <a:xfrm>
              <a:off x="449096" y="6256338"/>
              <a:ext cx="17418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dirty="0"/>
                <a:t>Арзамас, 2004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915816" y="2651125"/>
            <a:ext cx="2880320" cy="3975376"/>
            <a:chOff x="2915816" y="2651125"/>
            <a:chExt cx="2880320" cy="3975376"/>
          </a:xfrm>
        </p:grpSpPr>
        <p:pic>
          <p:nvPicPr>
            <p:cNvPr id="1024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8" r="4175"/>
            <a:stretch/>
          </p:blipFill>
          <p:spPr bwMode="auto">
            <a:xfrm>
              <a:off x="2915816" y="2651125"/>
              <a:ext cx="2880320" cy="352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7" name="TextBox 6"/>
            <p:cNvSpPr txBox="1">
              <a:spLocks noChangeArrowheads="1"/>
            </p:cNvSpPr>
            <p:nvPr/>
          </p:nvSpPr>
          <p:spPr bwMode="auto">
            <a:xfrm>
              <a:off x="3485064" y="6257169"/>
              <a:ext cx="17418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dirty="0"/>
                <a:t>Арзамас, 2017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012160" y="2668244"/>
            <a:ext cx="2952328" cy="3957426"/>
            <a:chOff x="6012160" y="2668244"/>
            <a:chExt cx="2952328" cy="3957426"/>
          </a:xfrm>
        </p:grpSpPr>
        <p:pic>
          <p:nvPicPr>
            <p:cNvPr id="10244" name="Рисунок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0" r="4071"/>
            <a:stretch/>
          </p:blipFill>
          <p:spPr bwMode="auto">
            <a:xfrm>
              <a:off x="6012160" y="2668244"/>
              <a:ext cx="2952328" cy="3488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TextBox 7"/>
            <p:cNvSpPr txBox="1">
              <a:spLocks noChangeArrowheads="1"/>
            </p:cNvSpPr>
            <p:nvPr/>
          </p:nvSpPr>
          <p:spPr bwMode="auto">
            <a:xfrm>
              <a:off x="6156176" y="6256338"/>
              <a:ext cx="27361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dirty="0"/>
                <a:t>Нижний Новгород, 2021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ChangeArrowheads="1"/>
          </p:cNvSpPr>
          <p:nvPr/>
        </p:nvSpPr>
        <p:spPr bwMode="auto">
          <a:xfrm>
            <a:off x="3708400" y="188913"/>
            <a:ext cx="5254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1928‒1932 ‒ заключение, Нижний Новгород, </a:t>
            </a:r>
          </a:p>
          <a:p>
            <a:pPr algn="l" eaLnBrk="1" hangingPunct="1"/>
            <a:r>
              <a:rPr lang="ru-RU" b="1"/>
              <a:t>              тюрьма на Арзамасском шоссе.</a:t>
            </a:r>
            <a:r>
              <a:rPr lang="ru-RU"/>
              <a:t>  </a:t>
            </a:r>
          </a:p>
        </p:txBody>
      </p:sp>
      <p:pic>
        <p:nvPicPr>
          <p:cNvPr id="11267" name="Picture 4" descr="протоиер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"/>
          <a:stretch/>
        </p:blipFill>
        <p:spPr bwMode="auto">
          <a:xfrm>
            <a:off x="250825" y="260350"/>
            <a:ext cx="21685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8"/>
          <p:cNvSpPr>
            <a:spLocks noChangeArrowheads="1"/>
          </p:cNvSpPr>
          <p:nvPr/>
        </p:nvSpPr>
        <p:spPr bwMode="auto">
          <a:xfrm>
            <a:off x="4859338" y="3429000"/>
            <a:ext cx="1584325" cy="215900"/>
          </a:xfrm>
          <a:prstGeom prst="rightArrow">
            <a:avLst>
              <a:gd name="adj1" fmla="val 50000"/>
              <a:gd name="adj2" fmla="val 5004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2378504" y="2549525"/>
            <a:ext cx="2763385" cy="2988558"/>
            <a:chOff x="2378504" y="2549525"/>
            <a:chExt cx="2763385" cy="298855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200" y="2549525"/>
              <a:ext cx="1670050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378504" y="4614753"/>
              <a:ext cx="276338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/>
                <a:t>Патриарх </a:t>
              </a:r>
            </a:p>
            <a:p>
              <a:pPr algn="ctr"/>
              <a:r>
                <a:rPr lang="ru-RU" dirty="0"/>
                <a:t>Сергий (</a:t>
              </a:r>
              <a:r>
                <a:rPr lang="ru-RU" dirty="0" err="1"/>
                <a:t>Страгородский</a:t>
              </a:r>
              <a:r>
                <a:rPr lang="ru-RU" dirty="0"/>
                <a:t>)</a:t>
              </a:r>
            </a:p>
            <a:p>
              <a:pPr algn="ctr"/>
              <a:r>
                <a:rPr lang="ru-RU" dirty="0"/>
                <a:t>1867 – 1944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213425" y="2549525"/>
            <a:ext cx="2457916" cy="3261940"/>
            <a:chOff x="6213425" y="2549525"/>
            <a:chExt cx="2457916" cy="326194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63" y="2549525"/>
              <a:ext cx="1441450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213425" y="4611136"/>
              <a:ext cx="245791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/>
                <a:t>В.Р. Менжинский</a:t>
              </a:r>
            </a:p>
            <a:p>
              <a:pPr algn="ctr"/>
              <a:r>
                <a:rPr lang="ru-RU" dirty="0"/>
                <a:t>1974 – 1934</a:t>
              </a:r>
            </a:p>
            <a:p>
              <a:pPr algn="ctr"/>
              <a:r>
                <a:rPr lang="ru-RU" dirty="0"/>
                <a:t>Председатель ОГПУ </a:t>
              </a:r>
            </a:p>
            <a:p>
              <a:pPr algn="ctr"/>
              <a:r>
                <a:rPr lang="ru-RU" dirty="0"/>
                <a:t>(1926–1934)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протоиер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"/>
          <a:stretch/>
        </p:blipFill>
        <p:spPr bwMode="auto">
          <a:xfrm>
            <a:off x="250825" y="260350"/>
            <a:ext cx="21685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82" y="1412875"/>
            <a:ext cx="2970256" cy="396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923928" y="116632"/>
            <a:ext cx="477361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 dirty="0"/>
              <a:t>1932‒1934 ‒ Нижний Новгород, церковь </a:t>
            </a:r>
          </a:p>
          <a:p>
            <a:pPr algn="l" eaLnBrk="1" hangingPunct="1"/>
            <a:r>
              <a:rPr lang="ru-RU" b="1" dirty="0"/>
              <a:t>             Всемилостивого Спаса,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             </a:t>
            </a:r>
            <a:r>
              <a:rPr lang="ru-RU" b="1" i="1" dirty="0"/>
              <a:t>настоятель, протоиерей.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419350" y="1412875"/>
            <a:ext cx="6699761" cy="4377055"/>
            <a:chOff x="-180528" y="1515003"/>
            <a:chExt cx="6699761" cy="4377055"/>
          </a:xfrm>
        </p:grpSpPr>
        <p:pic>
          <p:nvPicPr>
            <p:cNvPr id="12295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1515003"/>
              <a:ext cx="6699761" cy="3972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771800" y="552272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1998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663825" y="404813"/>
            <a:ext cx="4071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0033CC"/>
                </a:solidFill>
              </a:rPr>
              <a:t>Главные труды Н.М. Боголюбова 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592138" y="1792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684213" y="981075"/>
            <a:ext cx="8091487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b="1"/>
              <a:t>"Теизм и пантеизм. Опыт выяснения логического взаимоотношения </a:t>
            </a:r>
          </a:p>
          <a:p>
            <a:pPr algn="just" eaLnBrk="1" hangingPunct="1"/>
            <a:r>
              <a:rPr lang="ru-RU" b="1"/>
              <a:t>данных систем"</a:t>
            </a:r>
            <a:r>
              <a:rPr lang="ru-RU"/>
              <a:t>  (Нижний Новгород, 1899, магистерская диссертация)</a:t>
            </a:r>
            <a:r>
              <a:rPr lang="en-US"/>
              <a:t>;</a:t>
            </a:r>
            <a:r>
              <a:rPr lang="ru-RU"/>
              <a:t> </a:t>
            </a:r>
          </a:p>
          <a:p>
            <a:pPr algn="just" eaLnBrk="1" hangingPunct="1"/>
            <a:endParaRPr lang="en-US" b="1"/>
          </a:p>
          <a:p>
            <a:pPr algn="just" eaLnBrk="1" hangingPunct="1"/>
            <a:r>
              <a:rPr lang="ru-RU" b="1"/>
              <a:t>"Понятие о религии"</a:t>
            </a:r>
            <a:r>
              <a:rPr lang="ru-RU"/>
              <a:t> ("Богословский Вестник", 1900, кн. 2)</a:t>
            </a:r>
            <a:r>
              <a:rPr lang="en-US"/>
              <a:t>;</a:t>
            </a:r>
            <a:r>
              <a:rPr lang="ru-RU"/>
              <a:t> </a:t>
            </a:r>
          </a:p>
          <a:p>
            <a:pPr algn="just" eaLnBrk="1" hangingPunct="1"/>
            <a:endParaRPr lang="en-US" b="1"/>
          </a:p>
          <a:p>
            <a:pPr algn="just" eaLnBrk="1" hangingPunct="1"/>
            <a:r>
              <a:rPr lang="ru-RU" b="1"/>
              <a:t>"Эрнест Ренан и его Жизнь Иисуса" </a:t>
            </a:r>
          </a:p>
          <a:p>
            <a:pPr algn="just" eaLnBrk="1" hangingPunct="1"/>
            <a:r>
              <a:rPr lang="ru-RU"/>
              <a:t>(опыт психологической критики, Харьков, 1908)</a:t>
            </a:r>
            <a:r>
              <a:rPr lang="en-US"/>
              <a:t>;</a:t>
            </a:r>
            <a:r>
              <a:rPr lang="ru-RU"/>
              <a:t> </a:t>
            </a:r>
          </a:p>
          <a:p>
            <a:pPr algn="just" eaLnBrk="1" hangingPunct="1"/>
            <a:endParaRPr lang="en-US"/>
          </a:p>
          <a:p>
            <a:pPr algn="just" eaLnBrk="1" hangingPunct="1"/>
            <a:r>
              <a:rPr lang="ru-RU"/>
              <a:t>"</a:t>
            </a:r>
            <a:r>
              <a:rPr lang="ru-RU" b="1"/>
              <a:t>Философия религии"</a:t>
            </a:r>
            <a:r>
              <a:rPr lang="ru-RU"/>
              <a:t> (докторская диссертация</a:t>
            </a:r>
            <a:r>
              <a:rPr lang="en-US"/>
              <a:t>;</a:t>
            </a:r>
            <a:r>
              <a:rPr lang="ru-RU"/>
              <a:t> том 1, Киев, 1915)</a:t>
            </a:r>
            <a:r>
              <a:rPr lang="en-US"/>
              <a:t>;</a:t>
            </a:r>
            <a:r>
              <a:rPr lang="ru-RU"/>
              <a:t> </a:t>
            </a:r>
          </a:p>
          <a:p>
            <a:pPr algn="just" eaLnBrk="1" hangingPunct="1"/>
            <a:endParaRPr lang="en-US" b="1"/>
          </a:p>
          <a:p>
            <a:pPr algn="just" eaLnBrk="1" hangingPunct="1"/>
            <a:r>
              <a:rPr lang="ru-RU" b="1"/>
              <a:t>"К вопросу о происхождении христианства"</a:t>
            </a:r>
            <a:r>
              <a:rPr lang="ru-RU"/>
              <a:t> </a:t>
            </a:r>
          </a:p>
          <a:p>
            <a:pPr algn="just" eaLnBrk="1" hangingPunct="1"/>
            <a:r>
              <a:rPr lang="ru-RU"/>
              <a:t>(«Христианская мысль», 1916, № 1-4)</a:t>
            </a:r>
          </a:p>
          <a:p>
            <a:pPr algn="just" eaLnBrk="1" hangingPunct="1"/>
            <a:endParaRPr lang="en-US" b="1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23850" y="4437063"/>
            <a:ext cx="8351838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/>
              <a:t>                                  </a:t>
            </a:r>
            <a:r>
              <a:rPr lang="ru-RU" b="1">
                <a:solidFill>
                  <a:srgbClr val="FF3300"/>
                </a:solidFill>
              </a:rPr>
              <a:t>После освобождения из заключения</a:t>
            </a:r>
            <a:r>
              <a:rPr lang="en-US" b="1">
                <a:solidFill>
                  <a:srgbClr val="FF3300"/>
                </a:solidFill>
              </a:rPr>
              <a:t>:</a:t>
            </a:r>
          </a:p>
          <a:p>
            <a:pPr algn="just" eaLnBrk="1" hangingPunct="1"/>
            <a:endParaRPr lang="en-US" b="1">
              <a:solidFill>
                <a:srgbClr val="FF3300"/>
              </a:solidFill>
            </a:endParaRPr>
          </a:p>
          <a:p>
            <a:pPr algn="just" eaLnBrk="1" hangingPunct="1"/>
            <a:r>
              <a:rPr lang="en-US" b="1"/>
              <a:t>                </a:t>
            </a:r>
            <a:r>
              <a:rPr lang="ru-RU" b="1"/>
              <a:t>"Философия религии"</a:t>
            </a:r>
            <a:r>
              <a:rPr lang="ru-RU"/>
              <a:t>, том 2</a:t>
            </a:r>
            <a:r>
              <a:rPr lang="en-US"/>
              <a:t>;</a:t>
            </a:r>
            <a:r>
              <a:rPr lang="ru-RU"/>
              <a:t> </a:t>
            </a:r>
          </a:p>
          <a:p>
            <a:pPr algn="just" eaLnBrk="1" hangingPunct="1"/>
            <a:endParaRPr lang="en-US" b="1"/>
          </a:p>
          <a:p>
            <a:pPr algn="just" eaLnBrk="1" hangingPunct="1"/>
            <a:r>
              <a:rPr lang="en-US" b="1"/>
              <a:t>                </a:t>
            </a:r>
            <a:r>
              <a:rPr lang="ru-RU" b="1"/>
              <a:t>"Жизнь Иисуса Христа“</a:t>
            </a:r>
            <a:r>
              <a:rPr lang="en-US" b="1"/>
              <a:t>.</a:t>
            </a:r>
            <a:r>
              <a:rPr lang="ru-RU" b="1"/>
              <a:t> </a:t>
            </a:r>
            <a:endParaRPr lang="ru-RU"/>
          </a:p>
          <a:p>
            <a:pPr algn="just" eaLnBrk="1" hangingPunct="1"/>
            <a:endParaRPr lang="ru-RU"/>
          </a:p>
          <a:p>
            <a:pPr algn="just" eaLnBrk="1" hangingPunct="1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IC_24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8913"/>
            <a:ext cx="4392612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403350" y="6237288"/>
            <a:ext cx="644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Протоиерей Н.М. Боголюбов скончался 14 мая 1934 г.</a:t>
            </a:r>
            <a:r>
              <a:rPr lang="ru-RU"/>
              <a:t> </a:t>
            </a:r>
          </a:p>
        </p:txBody>
      </p:sp>
      <p:pic>
        <p:nvPicPr>
          <p:cNvPr id="34822" name="Picture 6" descr="PIC_24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08050"/>
            <a:ext cx="69119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5318" r="1897" b="5707"/>
          <a:stretch>
            <a:fillRect/>
          </a:stretch>
        </p:blipFill>
        <p:spPr bwMode="auto">
          <a:xfrm>
            <a:off x="539750" y="260350"/>
            <a:ext cx="8172450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23850" y="5589588"/>
            <a:ext cx="86471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/>
              <a:t> Н.М. Боголюбов, Николай, Михаил, </a:t>
            </a:r>
            <a:r>
              <a:rPr lang="en-US"/>
              <a:t>O.</a:t>
            </a:r>
            <a:r>
              <a:rPr lang="ru-RU"/>
              <a:t>Н. Боголюбова (Люминарская), Алексей.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ogoliubo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4408686" cy="568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5683" y="5877123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Николай Николаевич Боголюбов</a:t>
            </a:r>
          </a:p>
          <a:p>
            <a:pPr algn="ctr"/>
            <a:r>
              <a:rPr lang="ru-RU" dirty="0"/>
              <a:t>21.08.1909, Нижний Новгород –13.02.1992, Москва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3256" r="1318" b="1685"/>
          <a:stretch>
            <a:fillRect/>
          </a:stretch>
        </p:blipFill>
        <p:spPr>
          <a:xfrm>
            <a:off x="900113" y="404813"/>
            <a:ext cx="7273925" cy="5337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-252413" y="7316788"/>
            <a:ext cx="9144001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800" b="1" i="1">
                <a:solidFill>
                  <a:schemeClr val="tx2"/>
                </a:solidFill>
                <a:latin typeface="Arno Pro Smbd Subhead" pitchFamily="18" charset="0"/>
              </a:rPr>
              <a:t> </a:t>
            </a:r>
            <a:endParaRPr lang="ru-RU" b="1">
              <a:solidFill>
                <a:schemeClr val="tx2"/>
              </a:solidFill>
            </a:endParaRP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2700338" y="5805488"/>
            <a:ext cx="4086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tx2"/>
                </a:solidFill>
              </a:rPr>
              <a:t>Михаил, Алексей, Николай. 1939 г.</a:t>
            </a:r>
            <a:endParaRPr lang="ru-RU"/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900113" y="404813"/>
            <a:ext cx="7488237" cy="532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3348038" y="333375"/>
            <a:ext cx="292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400" b="1" i="1">
                <a:solidFill>
                  <a:srgbClr val="FF3300"/>
                </a:solidFill>
              </a:rPr>
              <a:t>Вундеркинд Котя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140200" y="1268413"/>
            <a:ext cx="500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/>
              <a:t> </a:t>
            </a:r>
            <a:r>
              <a:rPr lang="ru-RU" b="1">
                <a:solidFill>
                  <a:srgbClr val="FF3300"/>
                </a:solidFill>
              </a:rPr>
              <a:t>В 5 лет</a:t>
            </a:r>
            <a:r>
              <a:rPr lang="ru-RU"/>
              <a:t> </a:t>
            </a:r>
            <a:r>
              <a:rPr lang="ru-RU" b="1"/>
              <a:t>– свободно читает, начинает </a:t>
            </a:r>
          </a:p>
          <a:p>
            <a:pPr algn="l" eaLnBrk="1" hangingPunct="1"/>
            <a:r>
              <a:rPr lang="ru-RU" b="1"/>
              <a:t> успешно учить немецкий и французский</a:t>
            </a:r>
            <a:r>
              <a:rPr lang="en-US" b="1"/>
              <a:t>.</a:t>
            </a:r>
            <a:endParaRPr lang="ru-RU" b="1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211638" y="2349500"/>
            <a:ext cx="475297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>
                <a:solidFill>
                  <a:srgbClr val="FF3300"/>
                </a:solidFill>
              </a:rPr>
              <a:t>В 8 лет</a:t>
            </a:r>
            <a:r>
              <a:rPr lang="ru-RU"/>
              <a:t> – </a:t>
            </a:r>
            <a:r>
              <a:rPr lang="ru-RU" b="1"/>
              <a:t>посещает киевскую Первую Александровскую гимназию, затем </a:t>
            </a:r>
            <a:r>
              <a:rPr lang="en-US" b="1"/>
              <a:t> </a:t>
            </a:r>
            <a:endParaRPr lang="ru-RU" b="1"/>
          </a:p>
          <a:p>
            <a:pPr algn="l" eaLnBrk="1" hangingPunct="1"/>
            <a:r>
              <a:rPr lang="en-US" b="1"/>
              <a:t>7-</a:t>
            </a:r>
            <a:r>
              <a:rPr lang="ru-RU" b="1"/>
              <a:t>летнюю трудовую </a:t>
            </a:r>
            <a:r>
              <a:rPr lang="en-US" b="1"/>
              <a:t> </a:t>
            </a:r>
            <a:r>
              <a:rPr lang="ru-RU" b="1"/>
              <a:t>школу </a:t>
            </a:r>
            <a:r>
              <a:rPr lang="en-US" b="1"/>
              <a:t> </a:t>
            </a:r>
            <a:r>
              <a:rPr lang="ru-RU" b="1"/>
              <a:t>в селе Великая Круча Полтавской губернии.</a:t>
            </a:r>
            <a:r>
              <a:rPr lang="ru-RU"/>
              <a:t> </a:t>
            </a:r>
            <a:r>
              <a:rPr lang="en-US" b="1"/>
              <a:t>C</a:t>
            </a:r>
            <a:r>
              <a:rPr lang="ru-RU" b="1"/>
              <a:t>амостоятельно освоил тригонометрию, </a:t>
            </a:r>
            <a:r>
              <a:rPr lang="en-US" b="1"/>
              <a:t> </a:t>
            </a:r>
            <a:r>
              <a:rPr lang="ru-RU" b="1"/>
              <a:t>вместе</a:t>
            </a:r>
            <a:r>
              <a:rPr lang="en-US" b="1"/>
              <a:t> </a:t>
            </a:r>
            <a:r>
              <a:rPr lang="ru-RU" b="1"/>
              <a:t> с</a:t>
            </a:r>
            <a:r>
              <a:rPr lang="en-US" b="1"/>
              <a:t> </a:t>
            </a:r>
            <a:r>
              <a:rPr lang="ru-RU" b="1"/>
              <a:t> отцом начал изучать математический анализ. 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140200" y="4868863"/>
            <a:ext cx="47529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/>
              <a:t> </a:t>
            </a:r>
            <a:r>
              <a:rPr lang="ru-RU" b="1">
                <a:solidFill>
                  <a:srgbClr val="FF3300"/>
                </a:solidFill>
              </a:rPr>
              <a:t>В 12 лет</a:t>
            </a:r>
            <a:r>
              <a:rPr lang="ru-RU"/>
              <a:t> </a:t>
            </a:r>
            <a:r>
              <a:rPr lang="en-US"/>
              <a:t> </a:t>
            </a:r>
            <a:r>
              <a:rPr lang="ru-RU" b="1"/>
              <a:t>закончил  7-летнюю </a:t>
            </a:r>
            <a:r>
              <a:rPr lang="en-US" b="1"/>
              <a:t>  </a:t>
            </a:r>
            <a:r>
              <a:rPr lang="ru-RU" b="1"/>
              <a:t>школу, </a:t>
            </a:r>
            <a:r>
              <a:rPr lang="en-US" b="1"/>
              <a:t> </a:t>
            </a:r>
            <a:r>
              <a:rPr lang="ru-RU" b="1"/>
              <a:t>            </a:t>
            </a:r>
          </a:p>
          <a:p>
            <a:pPr algn="l" eaLnBrk="1" hangingPunct="1"/>
            <a:r>
              <a:rPr lang="ru-RU" b="1"/>
              <a:t> затем </a:t>
            </a:r>
            <a:r>
              <a:rPr lang="en-US" b="1"/>
              <a:t> </a:t>
            </a:r>
            <a:r>
              <a:rPr lang="ru-RU" b="1"/>
              <a:t>за </a:t>
            </a:r>
            <a:r>
              <a:rPr lang="en-US" b="1"/>
              <a:t> </a:t>
            </a:r>
            <a:r>
              <a:rPr lang="ru-RU" b="1"/>
              <a:t>год  изучил   пятитомный  </a:t>
            </a:r>
          </a:p>
          <a:p>
            <a:pPr algn="l" eaLnBrk="1" hangingPunct="1"/>
            <a:r>
              <a:rPr lang="ru-RU" b="1"/>
              <a:t> курс физики </a:t>
            </a:r>
            <a:r>
              <a:rPr lang="en-US" b="1"/>
              <a:t> </a:t>
            </a:r>
            <a:r>
              <a:rPr lang="ru-RU" b="1"/>
              <a:t>Д. Д. Хвольсона.</a:t>
            </a:r>
          </a:p>
        </p:txBody>
      </p:sp>
      <p:pic>
        <p:nvPicPr>
          <p:cNvPr id="18438" name="Picture 16"/>
          <p:cNvPicPr>
            <a:picLocks noChangeAspect="1" noChangeArrowheads="1"/>
          </p:cNvPicPr>
          <p:nvPr/>
        </p:nvPicPr>
        <p:blipFill>
          <a:blip r:embed="rId2">
            <a:lum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2301" b="2463"/>
          <a:stretch>
            <a:fillRect/>
          </a:stretch>
        </p:blipFill>
        <p:spPr bwMode="auto">
          <a:xfrm>
            <a:off x="250825" y="908050"/>
            <a:ext cx="376872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7" grpId="0"/>
      <p:bldP spid="102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8" name="Group 16"/>
          <p:cNvGrpSpPr>
            <a:grpSpLocks/>
          </p:cNvGrpSpPr>
          <p:nvPr/>
        </p:nvGrpSpPr>
        <p:grpSpPr bwMode="auto">
          <a:xfrm>
            <a:off x="5951538" y="2751138"/>
            <a:ext cx="2908300" cy="3867150"/>
            <a:chOff x="3749" y="1733"/>
            <a:chExt cx="1832" cy="2436"/>
          </a:xfrm>
        </p:grpSpPr>
        <p:pic>
          <p:nvPicPr>
            <p:cNvPr id="19466" name="Picture 5" descr="krylov_6_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" y="1733"/>
              <a:ext cx="1814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Text Box 6"/>
            <p:cNvSpPr txBox="1">
              <a:spLocks noChangeArrowheads="1"/>
            </p:cNvSpPr>
            <p:nvPr/>
          </p:nvSpPr>
          <p:spPr bwMode="auto">
            <a:xfrm>
              <a:off x="3749" y="3592"/>
              <a:ext cx="1783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/>
                <a:t>Николай Митрофанович </a:t>
              </a:r>
            </a:p>
            <a:p>
              <a:pPr eaLnBrk="1" hangingPunct="1"/>
              <a:r>
                <a:rPr lang="ru-RU"/>
                <a:t>Крылов</a:t>
              </a:r>
            </a:p>
            <a:p>
              <a:pPr eaLnBrk="1" hangingPunct="1"/>
              <a:r>
                <a:rPr lang="ru-RU"/>
                <a:t>1879</a:t>
              </a:r>
              <a:r>
                <a:rPr lang="ru-RU" b="1"/>
                <a:t>‒</a:t>
              </a:r>
              <a:r>
                <a:rPr lang="ru-RU"/>
                <a:t>1955</a:t>
              </a:r>
            </a:p>
          </p:txBody>
        </p:sp>
      </p:grpSp>
      <p:grpSp>
        <p:nvGrpSpPr>
          <p:cNvPr id="13327" name="Group 15"/>
          <p:cNvGrpSpPr>
            <a:grpSpLocks/>
          </p:cNvGrpSpPr>
          <p:nvPr/>
        </p:nvGrpSpPr>
        <p:grpSpPr bwMode="auto">
          <a:xfrm>
            <a:off x="0" y="2636838"/>
            <a:ext cx="3486150" cy="4013200"/>
            <a:chOff x="0" y="1661"/>
            <a:chExt cx="2196" cy="2528"/>
          </a:xfrm>
        </p:grpSpPr>
        <p:pic>
          <p:nvPicPr>
            <p:cNvPr id="19464" name="Picture 9" descr="Grav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661"/>
              <a:ext cx="1440" cy="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5" name="Text Box 10"/>
            <p:cNvSpPr txBox="1">
              <a:spLocks noChangeArrowheads="1"/>
            </p:cNvSpPr>
            <p:nvPr/>
          </p:nvSpPr>
          <p:spPr bwMode="auto">
            <a:xfrm>
              <a:off x="0" y="3612"/>
              <a:ext cx="2196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ru-RU"/>
                <a:t>     Дмитрий Александрович </a:t>
              </a:r>
            </a:p>
            <a:p>
              <a:pPr algn="l" eaLnBrk="1" hangingPunct="1"/>
              <a:r>
                <a:rPr lang="ru-RU"/>
                <a:t>                      Граве </a:t>
              </a:r>
            </a:p>
            <a:p>
              <a:pPr algn="l" eaLnBrk="1" hangingPunct="1"/>
              <a:r>
                <a:rPr lang="ru-RU"/>
                <a:t>                  1863</a:t>
              </a:r>
              <a:r>
                <a:rPr lang="ru-RU" b="1"/>
                <a:t>‒</a:t>
              </a:r>
              <a:r>
                <a:rPr lang="ru-RU"/>
                <a:t>1939                </a:t>
              </a:r>
            </a:p>
          </p:txBody>
        </p:sp>
      </p:grpSp>
      <p:pic>
        <p:nvPicPr>
          <p:cNvPr id="1946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b="89"/>
          <a:stretch>
            <a:fillRect/>
          </a:stretch>
        </p:blipFill>
        <p:spPr bwMode="auto">
          <a:xfrm>
            <a:off x="3419475" y="2205038"/>
            <a:ext cx="24511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Text Box 12"/>
          <p:cNvSpPr txBox="1">
            <a:spLocks noChangeArrowheads="1"/>
          </p:cNvSpPr>
          <p:nvPr/>
        </p:nvSpPr>
        <p:spPr bwMode="auto">
          <a:xfrm>
            <a:off x="519113" y="352425"/>
            <a:ext cx="81645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 dirty="0">
                <a:solidFill>
                  <a:srgbClr val="FF3300"/>
                </a:solidFill>
              </a:rPr>
              <a:t>В 13 лет</a:t>
            </a:r>
            <a:r>
              <a:rPr lang="ru-RU" dirty="0"/>
              <a:t> – посещает лекции и семинары Д.А. Граве в Киевском институте </a:t>
            </a:r>
          </a:p>
          <a:p>
            <a:pPr algn="l" eaLnBrk="1" hangingPunct="1"/>
            <a:r>
              <a:rPr lang="ru-RU" dirty="0"/>
              <a:t>народного образования. 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2051050" y="1557338"/>
            <a:ext cx="6791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 dirty="0">
                <a:solidFill>
                  <a:srgbClr val="FF3300"/>
                </a:solidFill>
              </a:rPr>
              <a:t>С 14</a:t>
            </a:r>
            <a:r>
              <a:rPr lang="ru-RU" dirty="0"/>
              <a:t> лет участвует в работе семинара Крылова при кафедре </a:t>
            </a:r>
          </a:p>
          <a:p>
            <a:pPr algn="l" eaLnBrk="1" hangingPunct="1"/>
            <a:r>
              <a:rPr lang="ru-RU" dirty="0"/>
              <a:t>математической физики.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1095375" y="1000125"/>
            <a:ext cx="5502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dirty="0"/>
              <a:t>Больше года регулярно и интенсивно занимается</a:t>
            </a:r>
          </a:p>
          <a:p>
            <a:pPr algn="l" eaLnBrk="1" hangingPunct="1"/>
            <a:r>
              <a:rPr lang="ru-RU" dirty="0"/>
              <a:t>с академиком  Н.М. Крыловым.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5" grpId="0"/>
      <p:bldP spid="133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067175" y="476250"/>
            <a:ext cx="4752975" cy="58769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33CC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dirty="0"/>
              <a:t>Родился в Петербурге в семье чиновника.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dirty="0"/>
              <a:t>В 1902 г. окончил Горный институт.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800" b="1" dirty="0">
              <a:solidFill>
                <a:srgbClr val="0033CC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b="1" dirty="0">
                <a:solidFill>
                  <a:srgbClr val="0033CC"/>
                </a:solidFill>
              </a:rPr>
              <a:t>В 1908–1910 гг. во Франции и в Италии  слушал лекции Дарбу, Пенлеве, Адамара,  </a:t>
            </a:r>
            <a:r>
              <a:rPr lang="ru-RU" sz="1800" b="1" dirty="0" err="1">
                <a:solidFill>
                  <a:srgbClr val="0033CC"/>
                </a:solidFill>
              </a:rPr>
              <a:t>Буссинеска</a:t>
            </a:r>
            <a:r>
              <a:rPr lang="ru-RU" sz="1800" b="1" dirty="0">
                <a:solidFill>
                  <a:srgbClr val="0033CC"/>
                </a:solidFill>
              </a:rPr>
              <a:t>,  Лебега, Пуанкаре, </a:t>
            </a:r>
            <a:r>
              <a:rPr lang="ru-RU" sz="1800" b="1" dirty="0" err="1">
                <a:solidFill>
                  <a:srgbClr val="0033CC"/>
                </a:solidFill>
              </a:rPr>
              <a:t>Бьянки</a:t>
            </a:r>
            <a:r>
              <a:rPr lang="ru-RU" sz="1800" b="1" dirty="0">
                <a:solidFill>
                  <a:srgbClr val="0033CC"/>
                </a:solidFill>
              </a:rPr>
              <a:t>,  </a:t>
            </a:r>
            <a:r>
              <a:rPr lang="ru-RU" sz="1800" b="1" dirty="0" err="1">
                <a:solidFill>
                  <a:srgbClr val="0033CC"/>
                </a:solidFill>
              </a:rPr>
              <a:t>Дини</a:t>
            </a:r>
            <a:r>
              <a:rPr lang="ru-RU" sz="1800" b="1" dirty="0">
                <a:solidFill>
                  <a:srgbClr val="0033CC"/>
                </a:solidFill>
              </a:rPr>
              <a:t>.</a:t>
            </a:r>
            <a:endParaRPr lang="ru-RU" sz="1800" dirty="0">
              <a:solidFill>
                <a:srgbClr val="0033CC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dirty="0"/>
              <a:t>С 1912 г. − профессор Горного института.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800" dirty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800" dirty="0"/>
              <a:t>В 1917 − 1922 гг. профессор  Таврического (Крымского) университета, с 1917 г.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800" dirty="0"/>
              <a:t>      профессор Киевского университета.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ru-RU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dirty="0"/>
              <a:t>В 1922 году избран академиком Украинской Академии наук.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b="1" dirty="0">
                <a:solidFill>
                  <a:srgbClr val="0033CC"/>
                </a:solidFill>
              </a:rPr>
              <a:t>В 1929 г. избран академиком АН СССР.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dirty="0"/>
              <a:t>     </a:t>
            </a:r>
          </a:p>
        </p:txBody>
      </p:sp>
      <p:grpSp>
        <p:nvGrpSpPr>
          <p:cNvPr id="60422" name="Group 6"/>
          <p:cNvGrpSpPr>
            <a:grpSpLocks/>
          </p:cNvGrpSpPr>
          <p:nvPr/>
        </p:nvGrpSpPr>
        <p:grpSpPr bwMode="auto">
          <a:xfrm>
            <a:off x="250825" y="1125538"/>
            <a:ext cx="3638550" cy="3521075"/>
            <a:chOff x="839" y="1661"/>
            <a:chExt cx="2292" cy="2218"/>
          </a:xfrm>
        </p:grpSpPr>
        <p:pic>
          <p:nvPicPr>
            <p:cNvPr id="20484" name="Picture 7" descr="krylov_6_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1661"/>
              <a:ext cx="1814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839" y="3475"/>
              <a:ext cx="2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dirty="0"/>
                <a:t>Николай Митрофанович Крылов</a:t>
              </a:r>
            </a:p>
            <a:p>
              <a:pPr eaLnBrk="1" hangingPunct="1"/>
              <a:r>
                <a:rPr lang="ru-RU" dirty="0"/>
                <a:t>1879 </a:t>
              </a:r>
              <a:r>
                <a:rPr lang="ru-RU" sz="1800" dirty="0"/>
                <a:t>− </a:t>
              </a:r>
              <a:r>
                <a:rPr lang="ru-RU" dirty="0"/>
                <a:t>1955</a:t>
              </a: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крылов_боголюб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636838"/>
            <a:ext cx="51435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50825" y="260350"/>
            <a:ext cx="8696325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        </a:t>
            </a:r>
            <a:r>
              <a:rPr lang="ru-RU" sz="2000" b="1"/>
              <a:t>Решение Малого президиума Укрглавнауки от 1 июня 1925 г.</a:t>
            </a:r>
            <a:r>
              <a:rPr lang="en-US" sz="2000" b="1"/>
              <a:t>:</a:t>
            </a:r>
          </a:p>
          <a:p>
            <a:pPr algn="l" eaLnBrk="1" hangingPunct="1"/>
            <a:r>
              <a:rPr lang="ru-RU" sz="2400" b="1">
                <a:solidFill>
                  <a:srgbClr val="FF3300"/>
                </a:solidFill>
              </a:rPr>
              <a:t>             </a:t>
            </a:r>
          </a:p>
          <a:p>
            <a:pPr algn="l" eaLnBrk="1" hangingPunct="1"/>
            <a:r>
              <a:rPr lang="ru-RU" sz="2400" b="1">
                <a:solidFill>
                  <a:srgbClr val="FF3300"/>
                </a:solidFill>
              </a:rPr>
              <a:t> «Ввиду феноменальных способностей по математике  </a:t>
            </a:r>
          </a:p>
          <a:p>
            <a:pPr algn="l" eaLnBrk="1" hangingPunct="1"/>
            <a:r>
              <a:rPr lang="ru-RU" sz="2400" b="1">
                <a:solidFill>
                  <a:srgbClr val="FF3300"/>
                </a:solidFill>
              </a:rPr>
              <a:t>   считать  </a:t>
            </a:r>
            <a:r>
              <a:rPr lang="en-US" sz="2400" b="1">
                <a:solidFill>
                  <a:srgbClr val="FF3300"/>
                </a:solidFill>
              </a:rPr>
              <a:t> </a:t>
            </a:r>
            <a:r>
              <a:rPr lang="ru-RU" sz="2400" b="1">
                <a:solidFill>
                  <a:srgbClr val="FF3300"/>
                </a:solidFill>
              </a:rPr>
              <a:t>Н. Боголюбова  </a:t>
            </a:r>
            <a:r>
              <a:rPr lang="en-US" sz="2400" b="1">
                <a:solidFill>
                  <a:srgbClr val="FF3300"/>
                </a:solidFill>
              </a:rPr>
              <a:t> </a:t>
            </a:r>
            <a:r>
              <a:rPr lang="ru-RU" sz="2400" b="1">
                <a:solidFill>
                  <a:srgbClr val="FF3300"/>
                </a:solidFill>
              </a:rPr>
              <a:t>на </a:t>
            </a:r>
            <a:r>
              <a:rPr lang="en-US" sz="2400" b="1">
                <a:solidFill>
                  <a:srgbClr val="FF3300"/>
                </a:solidFill>
              </a:rPr>
              <a:t> </a:t>
            </a:r>
            <a:r>
              <a:rPr lang="ru-RU" sz="2400" b="1">
                <a:solidFill>
                  <a:srgbClr val="FF3300"/>
                </a:solidFill>
              </a:rPr>
              <a:t> положении  </a:t>
            </a:r>
            <a:r>
              <a:rPr lang="en-US" sz="2400" b="1">
                <a:solidFill>
                  <a:srgbClr val="FF3300"/>
                </a:solidFill>
              </a:rPr>
              <a:t> </a:t>
            </a:r>
            <a:r>
              <a:rPr lang="ru-RU" sz="2400" b="1">
                <a:solidFill>
                  <a:srgbClr val="FF3300"/>
                </a:solidFill>
              </a:rPr>
              <a:t>аспиранта            </a:t>
            </a:r>
          </a:p>
          <a:p>
            <a:pPr algn="l" eaLnBrk="1" hangingPunct="1"/>
            <a:r>
              <a:rPr lang="ru-RU" sz="2400" b="1">
                <a:solidFill>
                  <a:srgbClr val="FF3300"/>
                </a:solidFill>
              </a:rPr>
              <a:t>   научно-исследовательской  кафедры </a:t>
            </a:r>
            <a:r>
              <a:rPr lang="en-US" sz="2400" b="1">
                <a:solidFill>
                  <a:srgbClr val="FF3300"/>
                </a:solidFill>
              </a:rPr>
              <a:t> </a:t>
            </a:r>
            <a:r>
              <a:rPr lang="ru-RU" sz="2400" b="1">
                <a:solidFill>
                  <a:srgbClr val="FF3300"/>
                </a:solidFill>
              </a:rPr>
              <a:t>математики </a:t>
            </a:r>
            <a:r>
              <a:rPr lang="en-US" sz="2400" b="1">
                <a:solidFill>
                  <a:srgbClr val="FF3300"/>
                </a:solidFill>
              </a:rPr>
              <a:t> </a:t>
            </a:r>
            <a:r>
              <a:rPr lang="ru-RU" sz="2400" b="1">
                <a:solidFill>
                  <a:srgbClr val="FF3300"/>
                </a:solidFill>
              </a:rPr>
              <a:t>в</a:t>
            </a:r>
            <a:r>
              <a:rPr lang="en-US" sz="2400" b="1">
                <a:solidFill>
                  <a:srgbClr val="FF3300"/>
                </a:solidFill>
              </a:rPr>
              <a:t> </a:t>
            </a:r>
            <a:endParaRPr lang="ru-RU" sz="2400" b="1">
              <a:solidFill>
                <a:srgbClr val="FF3300"/>
              </a:solidFill>
            </a:endParaRPr>
          </a:p>
          <a:p>
            <a:pPr algn="l" eaLnBrk="1" hangingPunct="1"/>
            <a:r>
              <a:rPr lang="ru-RU" sz="2400" b="1">
                <a:solidFill>
                  <a:srgbClr val="FF3300"/>
                </a:solidFill>
              </a:rPr>
              <a:t>   Киеве с 18.6.1925 г.»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Bogolubov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08050"/>
            <a:ext cx="67691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5651500" y="0"/>
            <a:ext cx="321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i="1">
                <a:solidFill>
                  <a:srgbClr val="0033CC"/>
                </a:solidFill>
              </a:rPr>
              <a:t>«Академическая лестница»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395288" y="549275"/>
            <a:ext cx="7380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/>
              <a:t> </a:t>
            </a:r>
            <a:r>
              <a:rPr lang="ru-RU" b="1"/>
              <a:t>1924 г. – первая научная работа (</a:t>
            </a:r>
            <a:r>
              <a:rPr lang="en-US" b="1"/>
              <a:t>c</a:t>
            </a:r>
            <a:r>
              <a:rPr lang="ru-RU" b="1"/>
              <a:t>овместно с Н.М. Крыловым)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468313" y="1196975"/>
            <a:ext cx="80740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1928 г. – </a:t>
            </a:r>
            <a:r>
              <a:rPr lang="en-US" b="1"/>
              <a:t> </a:t>
            </a:r>
            <a:r>
              <a:rPr lang="ru-RU" b="1"/>
              <a:t>кандидатская диссертация «</a:t>
            </a:r>
            <a:r>
              <a:rPr lang="ru-RU" b="1" i="1"/>
              <a:t>Применение прямых методов </a:t>
            </a:r>
          </a:p>
          <a:p>
            <a:pPr algn="l" eaLnBrk="1" hangingPunct="1"/>
            <a:r>
              <a:rPr lang="ru-RU" b="1" i="1"/>
              <a:t>вариационного исчисления к исследованию нерегулярных случаев </a:t>
            </a:r>
          </a:p>
          <a:p>
            <a:pPr algn="l" eaLnBrk="1" hangingPunct="1"/>
            <a:r>
              <a:rPr lang="ru-RU" b="1" i="1"/>
              <a:t>простейшей задачи</a:t>
            </a:r>
            <a:r>
              <a:rPr lang="ru-RU" b="1"/>
              <a:t>»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68313" y="2492375"/>
            <a:ext cx="497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1930 г. – доктор математики </a:t>
            </a:r>
            <a:r>
              <a:rPr lang="en-US" b="1"/>
              <a:t>honoris causa</a:t>
            </a:r>
            <a:endParaRPr lang="ru-RU" b="1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468313" y="3284538"/>
            <a:ext cx="50053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1939 г. – член-корреспондент АН УССР</a:t>
            </a:r>
          </a:p>
          <a:p>
            <a:pPr algn="l" eaLnBrk="1" hangingPunct="1"/>
            <a:r>
              <a:rPr lang="ru-RU" b="1"/>
              <a:t> 1946 г. – член-корреспондент АН СССР</a:t>
            </a:r>
          </a:p>
          <a:p>
            <a:pPr algn="l" eaLnBrk="1" hangingPunct="1"/>
            <a:r>
              <a:rPr lang="ru-RU" b="1"/>
              <a:t>  1948 г. – действительный член АН УССР</a:t>
            </a:r>
          </a:p>
          <a:p>
            <a:pPr algn="l" eaLnBrk="1" hangingPunct="1"/>
            <a:r>
              <a:rPr lang="ru-RU" b="1"/>
              <a:t>   1953 г. – действительный член АН СССР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468313" y="5157788"/>
            <a:ext cx="5260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 dirty="0"/>
              <a:t>1963 –1988   –  член Президиума АН СССР,</a:t>
            </a:r>
          </a:p>
          <a:p>
            <a:pPr algn="l" eaLnBrk="1" hangingPunct="1"/>
            <a:r>
              <a:rPr lang="ru-RU" b="1" dirty="0"/>
              <a:t>академик-секретарь Отделения математики.</a:t>
            </a:r>
          </a:p>
        </p:txBody>
      </p:sp>
      <p:pic>
        <p:nvPicPr>
          <p:cNvPr id="23560" name="Picture 18" descr="Bogolubov040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05038"/>
            <a:ext cx="25527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6393" grpId="0"/>
      <p:bldP spid="16396" grpId="0"/>
      <p:bldP spid="1639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427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/>
              <a:t>1928 г. – научный сотрудник АН УССР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79388" y="620713"/>
            <a:ext cx="8569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>
                <a:solidFill>
                  <a:schemeClr val="accent2"/>
                </a:solidFill>
              </a:rPr>
              <a:t> </a:t>
            </a:r>
            <a:r>
              <a:rPr lang="ru-RU">
                <a:solidFill>
                  <a:srgbClr val="0033CC"/>
                </a:solidFill>
              </a:rPr>
              <a:t>1934-1958 – Киевский университет</a:t>
            </a:r>
            <a:r>
              <a:rPr lang="en-US">
                <a:solidFill>
                  <a:srgbClr val="0033CC"/>
                </a:solidFill>
              </a:rPr>
              <a:t>;</a:t>
            </a:r>
          </a:p>
          <a:p>
            <a:pPr algn="l" eaLnBrk="1" hangingPunct="1"/>
            <a:r>
              <a:rPr lang="en-US">
                <a:solidFill>
                  <a:srgbClr val="0033CC"/>
                </a:solidFill>
              </a:rPr>
              <a:t>   </a:t>
            </a:r>
            <a:r>
              <a:rPr lang="ru-RU">
                <a:solidFill>
                  <a:srgbClr val="0033CC"/>
                </a:solidFill>
              </a:rPr>
              <a:t>с 1936 г</a:t>
            </a:r>
            <a:r>
              <a:rPr lang="en-US">
                <a:solidFill>
                  <a:srgbClr val="0033CC"/>
                </a:solidFill>
              </a:rPr>
              <a:t>.</a:t>
            </a:r>
            <a:r>
              <a:rPr lang="ru-RU">
                <a:solidFill>
                  <a:srgbClr val="0033CC"/>
                </a:solidFill>
              </a:rPr>
              <a:t> –</a:t>
            </a:r>
            <a:r>
              <a:rPr lang="en-US">
                <a:solidFill>
                  <a:srgbClr val="0033CC"/>
                </a:solidFill>
              </a:rPr>
              <a:t> </a:t>
            </a:r>
            <a:r>
              <a:rPr lang="ru-RU">
                <a:solidFill>
                  <a:srgbClr val="0033CC"/>
                </a:solidFill>
              </a:rPr>
              <a:t>профессор, </a:t>
            </a:r>
            <a:r>
              <a:rPr lang="en-US">
                <a:solidFill>
                  <a:srgbClr val="0033CC"/>
                </a:solidFill>
              </a:rPr>
              <a:t> </a:t>
            </a:r>
            <a:r>
              <a:rPr lang="ru-RU">
                <a:solidFill>
                  <a:srgbClr val="0033CC"/>
                </a:solidFill>
              </a:rPr>
              <a:t>1936-1950 – зав. Кафедрой математической физики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50825" y="2420938"/>
            <a:ext cx="6194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>
                <a:solidFill>
                  <a:srgbClr val="FF3300"/>
                </a:solidFill>
              </a:rPr>
              <a:t>1943-1992 – профессор МГУ</a:t>
            </a:r>
            <a:r>
              <a:rPr lang="en-US">
                <a:solidFill>
                  <a:srgbClr val="FF3300"/>
                </a:solidFill>
              </a:rPr>
              <a:t>,</a:t>
            </a:r>
          </a:p>
          <a:p>
            <a:pPr algn="l" eaLnBrk="1" hangingPunct="1"/>
            <a:r>
              <a:rPr lang="ru-RU">
                <a:solidFill>
                  <a:srgbClr val="FF3300"/>
                </a:solidFill>
              </a:rPr>
              <a:t>          1953-1966 – зав. Кафедрой теоретической физики</a:t>
            </a:r>
          </a:p>
          <a:p>
            <a:pPr algn="l" eaLnBrk="1" hangingPunct="1"/>
            <a:r>
              <a:rPr lang="ru-RU">
                <a:solidFill>
                  <a:srgbClr val="FF3300"/>
                </a:solidFill>
              </a:rPr>
              <a:t>          </a:t>
            </a:r>
            <a:r>
              <a:rPr lang="en-US">
                <a:solidFill>
                  <a:srgbClr val="FF3300"/>
                </a:solidFill>
              </a:rPr>
              <a:t>1966-1992 – </a:t>
            </a:r>
            <a:r>
              <a:rPr lang="ru-RU">
                <a:solidFill>
                  <a:srgbClr val="FF3300"/>
                </a:solidFill>
              </a:rPr>
              <a:t>зав. Кафедрой квантовой статистики</a:t>
            </a:r>
          </a:p>
          <a:p>
            <a:pPr algn="l" eaLnBrk="1" hangingPunct="1"/>
            <a:r>
              <a:rPr lang="ru-RU">
                <a:solidFill>
                  <a:srgbClr val="FF3300"/>
                </a:solidFill>
              </a:rPr>
              <a:t>                             и теории поля  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50825" y="3933825"/>
            <a:ext cx="60483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>
                <a:solidFill>
                  <a:srgbClr val="FF3300"/>
                </a:solidFill>
              </a:rPr>
              <a:t>С 1949 г. работал в МИ им. В.А. Стеклова АН СССР</a:t>
            </a:r>
            <a:r>
              <a:rPr lang="en-US">
                <a:solidFill>
                  <a:srgbClr val="FF3300"/>
                </a:solidFill>
              </a:rPr>
              <a:t>;</a:t>
            </a:r>
            <a:r>
              <a:rPr lang="ru-RU">
                <a:solidFill>
                  <a:srgbClr val="FF3300"/>
                </a:solidFill>
              </a:rPr>
              <a:t>             </a:t>
            </a:r>
          </a:p>
          <a:p>
            <a:pPr algn="l" eaLnBrk="1" hangingPunct="1"/>
            <a:r>
              <a:rPr lang="ru-RU">
                <a:solidFill>
                  <a:srgbClr val="FF3300"/>
                </a:solidFill>
              </a:rPr>
              <a:t>        зав. отделом</a:t>
            </a:r>
            <a:r>
              <a:rPr lang="en-US">
                <a:solidFill>
                  <a:srgbClr val="FF3300"/>
                </a:solidFill>
              </a:rPr>
              <a:t> </a:t>
            </a:r>
            <a:r>
              <a:rPr lang="ru-RU">
                <a:solidFill>
                  <a:srgbClr val="FF3300"/>
                </a:solidFill>
              </a:rPr>
              <a:t>теоретической физики и механики </a:t>
            </a:r>
          </a:p>
          <a:p>
            <a:pPr algn="l" eaLnBrk="1" hangingPunct="1"/>
            <a:r>
              <a:rPr lang="ru-RU">
                <a:solidFill>
                  <a:srgbClr val="FF3300"/>
                </a:solidFill>
              </a:rPr>
              <a:t>   1969 г. – зав. Отделом статистической механики </a:t>
            </a:r>
          </a:p>
          <a:p>
            <a:pPr algn="l" eaLnBrk="1" hangingPunct="1"/>
            <a:r>
              <a:rPr lang="ru-RU">
                <a:solidFill>
                  <a:srgbClr val="FF3300"/>
                </a:solidFill>
              </a:rPr>
              <a:t>   </a:t>
            </a:r>
            <a:r>
              <a:rPr lang="ru-RU" b="1">
                <a:solidFill>
                  <a:srgbClr val="FF3300"/>
                </a:solidFill>
              </a:rPr>
              <a:t>1983-1988 – директор МИ им. В.А. Стеклова АН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95288" y="5084763"/>
            <a:ext cx="56880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/>
              <a:t> 1956-1964 – директор Лаборатории теоретической </a:t>
            </a:r>
          </a:p>
          <a:p>
            <a:pPr algn="l" eaLnBrk="1" hangingPunct="1"/>
            <a:r>
              <a:rPr lang="ru-RU"/>
              <a:t>         физики ОИЯИ</a:t>
            </a:r>
          </a:p>
          <a:p>
            <a:pPr algn="l" eaLnBrk="1" hangingPunct="1"/>
            <a:r>
              <a:rPr lang="ru-RU" b="1">
                <a:solidFill>
                  <a:srgbClr val="FF3300"/>
                </a:solidFill>
              </a:rPr>
              <a:t> 1965-1988 – директор  ОИЯИ. </a:t>
            </a: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5548313" y="0"/>
            <a:ext cx="3595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i="1">
                <a:solidFill>
                  <a:srgbClr val="0033CC"/>
                </a:solidFill>
              </a:rPr>
              <a:t>«Выписка из трудовой книжки»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395288" y="5948363"/>
            <a:ext cx="5341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>
                <a:solidFill>
                  <a:srgbClr val="0033CC"/>
                </a:solidFill>
              </a:rPr>
              <a:t> 1966-1973 – директор Института теоретической </a:t>
            </a:r>
          </a:p>
          <a:p>
            <a:pPr algn="l" eaLnBrk="1" hangingPunct="1"/>
            <a:r>
              <a:rPr lang="ru-RU">
                <a:solidFill>
                  <a:srgbClr val="0033CC"/>
                </a:solidFill>
              </a:rPr>
              <a:t>         физики АН Украины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250825" y="6491288"/>
            <a:ext cx="8112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/>
              <a:t>   С 1989 г. – почетный директор ОИЯИ и МИ им. В.А. Стеклова АН СССР 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611188" y="3573463"/>
            <a:ext cx="5419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/>
              <a:t>1950-1953 – </a:t>
            </a:r>
            <a:r>
              <a:rPr lang="ru-RU"/>
              <a:t>работал на «объекте» (Арзамас-16) </a:t>
            </a: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250825" y="1844675"/>
            <a:ext cx="8497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>
                <a:solidFill>
                  <a:srgbClr val="800000"/>
                </a:solidFill>
              </a:rPr>
              <a:t>1941-1943 – </a:t>
            </a:r>
            <a:r>
              <a:rPr lang="ru-RU">
                <a:solidFill>
                  <a:srgbClr val="800000"/>
                </a:solidFill>
              </a:rPr>
              <a:t>Уфимский авиационный институт,  Уфимский педагогический                 </a:t>
            </a:r>
          </a:p>
          <a:p>
            <a:pPr algn="l" eaLnBrk="1" hangingPunct="1"/>
            <a:r>
              <a:rPr lang="ru-RU">
                <a:solidFill>
                  <a:srgbClr val="800000"/>
                </a:solidFill>
              </a:rPr>
              <a:t>                     институт,  зав. Кафедрами математического анализа</a:t>
            </a:r>
            <a:r>
              <a:rPr lang="ru-RU"/>
              <a:t>     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250825" y="1196975"/>
            <a:ext cx="9153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>
                <a:solidFill>
                  <a:srgbClr val="00CC00"/>
                </a:solidFill>
              </a:rPr>
              <a:t>1</a:t>
            </a:r>
            <a:r>
              <a:rPr lang="en-US">
                <a:solidFill>
                  <a:srgbClr val="00CC00"/>
                </a:solidFill>
              </a:rPr>
              <a:t>9</a:t>
            </a:r>
            <a:r>
              <a:rPr lang="ru-RU">
                <a:solidFill>
                  <a:srgbClr val="00CC00"/>
                </a:solidFill>
              </a:rPr>
              <a:t>40-1941 </a:t>
            </a:r>
            <a:r>
              <a:rPr lang="ru-RU">
                <a:solidFill>
                  <a:srgbClr val="00CC00"/>
                </a:solidFill>
                <a:sym typeface="Symbol" panose="05050102010706020507" pitchFamily="18" charset="2"/>
              </a:rPr>
              <a:t> Черновицкий университет, </a:t>
            </a:r>
          </a:p>
          <a:p>
            <a:pPr algn="just" eaLnBrk="1" hangingPunct="1"/>
            <a:r>
              <a:rPr lang="ru-RU">
                <a:solidFill>
                  <a:srgbClr val="00CC00"/>
                </a:solidFill>
              </a:rPr>
              <a:t>                      зав. Кафедрой математического анализа     </a:t>
            </a:r>
          </a:p>
        </p:txBody>
      </p:sp>
      <p:pic>
        <p:nvPicPr>
          <p:cNvPr id="20502" name="Picture 22" descr="bogoliubov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708275"/>
            <a:ext cx="24368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6" grpId="0"/>
      <p:bldP spid="20487" grpId="0"/>
      <p:bldP spid="20488" grpId="0"/>
      <p:bldP spid="20492" grpId="0"/>
      <p:bldP spid="20493" grpId="0"/>
      <p:bldP spid="20496" grpId="0"/>
      <p:bldP spid="20497" grpId="0"/>
      <p:bldP spid="2049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bogolyubov_t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60350"/>
            <a:ext cx="388778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2051050" y="6165850"/>
            <a:ext cx="51159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dirty="0"/>
              <a:t>Н.Н. </a:t>
            </a:r>
            <a:r>
              <a:rPr lang="ru-RU"/>
              <a:t>Боголюбов скончался 13 февраля 1992 г.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ТаммКапДауДиракФок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92150"/>
            <a:ext cx="6697662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692275" y="5661025"/>
            <a:ext cx="56880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И. Е. Тамм, П. Л. Капица, Н. Н. Боголюбов,</a:t>
            </a:r>
          </a:p>
          <a:p>
            <a:pPr eaLnBrk="1" hangingPunct="1"/>
            <a:r>
              <a:rPr lang="ru-RU" b="1"/>
              <a:t> Л. Д. Ландау, П. А. М. Дирак, В. А. Фок. </a:t>
            </a:r>
          </a:p>
          <a:p>
            <a:pPr eaLnBrk="1" hangingPunct="1"/>
            <a:r>
              <a:rPr lang="ru-RU" b="1"/>
              <a:t>1957 г.</a:t>
            </a: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1116013" y="692150"/>
            <a:ext cx="6696075" cy="482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13467" y="0"/>
            <a:ext cx="827579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dirty="0"/>
              <a:t>2 сентября 2009 г. Нижний Новгород.</a:t>
            </a:r>
          </a:p>
          <a:p>
            <a:pPr eaLnBrk="1" hangingPunct="1"/>
            <a:r>
              <a:rPr lang="ru-RU" b="1" dirty="0">
                <a:solidFill>
                  <a:srgbClr val="0033CC"/>
                </a:solidFill>
              </a:rPr>
              <a:t>Совместная научная сессия ННЦ РАН, ННГУ и РФЯЦ,</a:t>
            </a:r>
          </a:p>
          <a:p>
            <a:pPr eaLnBrk="1" hangingPunct="1"/>
            <a:r>
              <a:rPr lang="ru-RU" b="1" dirty="0">
                <a:solidFill>
                  <a:srgbClr val="0033CC"/>
                </a:solidFill>
              </a:rPr>
              <a:t>посвященная 100-летию со дня рождения академика Н.Н. Боголюбова</a:t>
            </a:r>
          </a:p>
        </p:txBody>
      </p:sp>
      <p:pic>
        <p:nvPicPr>
          <p:cNvPr id="3" name="Picture 4" descr="PIC_25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207375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8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ДирВайсИв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836613"/>
            <a:ext cx="6264275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882650" y="5229225"/>
            <a:ext cx="7364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П.А.М. Дирак, Н.Н.  Боголюбов, В.Ф. Вайскопф и Д.Д. Иваненко</a:t>
            </a:r>
          </a:p>
          <a:p>
            <a:pPr eaLnBrk="1" hangingPunct="1"/>
            <a:r>
              <a:rPr lang="ru-RU" b="1"/>
              <a:t>(1958</a:t>
            </a:r>
            <a:r>
              <a:rPr lang="en-US" b="1"/>
              <a:t>?)</a:t>
            </a:r>
            <a:endParaRPr lang="ru-RU" b="1"/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547813" y="836613"/>
            <a:ext cx="6264275" cy="432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276350" y="5229225"/>
            <a:ext cx="67532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М.А. Марков, И.В. Чувило, Н.Н. Боголюбов, В.И. Векслер, </a:t>
            </a:r>
          </a:p>
          <a:p>
            <a:pPr eaLnBrk="1" hangingPunct="1"/>
            <a:r>
              <a:rPr lang="ru-RU" b="1"/>
              <a:t>А.М. Балдин, С.А. Азимов. </a:t>
            </a:r>
          </a:p>
          <a:p>
            <a:pPr eaLnBrk="1" hangingPunct="1"/>
            <a:r>
              <a:rPr lang="ru-RU" b="1"/>
              <a:t>США, 1960 г.</a:t>
            </a:r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581900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755650" y="620713"/>
            <a:ext cx="7561263" cy="453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ГлушМит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341438"/>
            <a:ext cx="5715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1458913" y="4660900"/>
            <a:ext cx="619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В.М. Глушков, Ю.А. Митропольский, Н.Н. Боголюбов</a:t>
            </a:r>
          </a:p>
          <a:p>
            <a:pPr eaLnBrk="1" hangingPunct="1"/>
            <a:r>
              <a:rPr lang="ru-RU" b="1"/>
              <a:t>70-е годы.</a:t>
            </a:r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1763713" y="1341438"/>
            <a:ext cx="5688012" cy="331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блохинце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765175"/>
            <a:ext cx="541178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627313" y="5084763"/>
            <a:ext cx="4122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Н.Н. Боголюбов и  Д.И. Блохинцев</a:t>
            </a:r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1835150" y="765175"/>
            <a:ext cx="5400675" cy="417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1547813" y="5300663"/>
            <a:ext cx="6192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А.Н. Тавхелидзе, Н.Н. Боголюбов, М.А.</a:t>
            </a:r>
            <a:r>
              <a:rPr lang="en-US" b="1"/>
              <a:t> </a:t>
            </a:r>
            <a:r>
              <a:rPr lang="ru-RU" b="1"/>
              <a:t>Марков </a:t>
            </a:r>
          </a:p>
          <a:p>
            <a:pPr eaLnBrk="1" hangingPunct="1"/>
            <a:r>
              <a:rPr lang="ru-RU" b="1"/>
              <a:t>1980 г.</a:t>
            </a: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88913"/>
            <a:ext cx="3505200" cy="505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2916238" y="188913"/>
            <a:ext cx="3527425" cy="5040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179388" y="5516563"/>
            <a:ext cx="86566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Н.Н. Боголюбов</a:t>
            </a:r>
            <a:r>
              <a:rPr lang="en-US" b="1"/>
              <a:t> </a:t>
            </a:r>
            <a:r>
              <a:rPr lang="ru-RU" b="1"/>
              <a:t>и  Е.П. Велихов </a:t>
            </a:r>
          </a:p>
          <a:p>
            <a:pPr eaLnBrk="1" hangingPunct="1"/>
            <a:r>
              <a:rPr lang="en-US" b="1"/>
              <a:t>1980 </a:t>
            </a:r>
            <a:r>
              <a:rPr lang="ru-RU" b="1"/>
              <a:t>г.</a:t>
            </a:r>
          </a:p>
        </p:txBody>
      </p:sp>
      <p:pic>
        <p:nvPicPr>
          <p:cNvPr id="33795" name="Picture 6" descr="1980-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836613"/>
            <a:ext cx="6767512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1258888" y="836613"/>
            <a:ext cx="6769100" cy="446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1980-1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836613"/>
            <a:ext cx="669766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2835275" y="5300663"/>
            <a:ext cx="3608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Н.Н. Боголюбов и А.Е. Карпов</a:t>
            </a:r>
          </a:p>
          <a:p>
            <a:pPr eaLnBrk="1" hangingPunct="1"/>
            <a:r>
              <a:rPr lang="en-US" b="1"/>
              <a:t>1980 </a:t>
            </a:r>
            <a:r>
              <a:rPr lang="ru-RU" b="1"/>
              <a:t>г.</a:t>
            </a:r>
            <a:endParaRPr lang="ru-RU"/>
          </a:p>
        </p:txBody>
      </p:sp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1258888" y="836613"/>
            <a:ext cx="6697662" cy="4392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1981-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92150"/>
            <a:ext cx="69850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859088" y="5013325"/>
            <a:ext cx="37004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Н.Н. Боголюбов и Д.В. Ширков</a:t>
            </a:r>
          </a:p>
          <a:p>
            <a:pPr eaLnBrk="1" hangingPunct="1"/>
            <a:r>
              <a:rPr lang="ru-RU" b="1"/>
              <a:t>1981 г.</a:t>
            </a:r>
          </a:p>
        </p:txBody>
      </p:sp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1116013" y="620713"/>
            <a:ext cx="6985000" cy="432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25538"/>
            <a:ext cx="6719887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1484313" y="5445125"/>
            <a:ext cx="6216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А.Н. Тавхелидзе,  Н.Н. Боголюбов,  В.С. Владимиров</a:t>
            </a:r>
          </a:p>
          <a:p>
            <a:pPr eaLnBrk="1" hangingPunct="1"/>
            <a:r>
              <a:rPr lang="ru-RU" b="1"/>
              <a:t>1981 г.</a:t>
            </a:r>
          </a:p>
        </p:txBody>
      </p: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1258888" y="1125538"/>
            <a:ext cx="6697662" cy="417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Bogolubov060LavrTik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92150"/>
            <a:ext cx="6985000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1746250" y="5300663"/>
            <a:ext cx="5649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М.А. Лаврентьев, А.Н. Тихонов, Н.Н. Боголюбов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4"/>
            <a:ext cx="2101958" cy="3118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1175" y="3522674"/>
            <a:ext cx="3351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Дмитрий Васильевич </a:t>
            </a:r>
            <a:r>
              <a:rPr lang="ru-RU" dirty="0" err="1"/>
              <a:t>Ширков</a:t>
            </a:r>
            <a:endParaRPr lang="ru-RU" dirty="0"/>
          </a:p>
          <a:p>
            <a:pPr algn="ctr"/>
            <a:r>
              <a:rPr lang="ru-RU" dirty="0"/>
              <a:t>1928 – 2016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4437112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33CC"/>
                </a:solidFill>
                <a:latin typeface="PTRootUI"/>
              </a:rPr>
              <a:t>                Исходя из опыта общения с большим числом ученых, накопленного за более чем полвека моей академической жизни, теперь могу добавить: со временем это впечатление интеллектуальной исключительности Боголюбова только усилилось.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4"/>
          <p:cNvGraphicFramePr>
            <a:graphicFrameLocks noChangeAspect="1"/>
          </p:cNvGraphicFramePr>
          <p:nvPr/>
        </p:nvGraphicFramePr>
        <p:xfrm>
          <a:off x="2339975" y="-871538"/>
          <a:ext cx="4575175" cy="772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523946" imgH="5952910" progId="AcroExch.Document.7">
                  <p:embed/>
                </p:oleObj>
              </mc:Choice>
              <mc:Fallback>
                <p:oleObj name="Acrobat Document" r:id="rId2" imgW="3523946" imgH="5952910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-871538"/>
                        <a:ext cx="4575175" cy="772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795588" y="6021388"/>
            <a:ext cx="3741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А.Н. Сисакян и Н.Н. Боголюбов</a:t>
            </a:r>
          </a:p>
          <a:p>
            <a:pPr eaLnBrk="1" hangingPunct="1"/>
            <a:r>
              <a:rPr lang="ru-RU" b="1"/>
              <a:t>1986 г.</a:t>
            </a:r>
          </a:p>
        </p:txBody>
      </p:sp>
      <p:sp>
        <p:nvSpPr>
          <p:cNvPr id="39940" name="Rectangle 6"/>
          <p:cNvSpPr>
            <a:spLocks noChangeArrowheads="1"/>
          </p:cNvSpPr>
          <p:nvPr/>
        </p:nvSpPr>
        <p:spPr bwMode="auto">
          <a:xfrm>
            <a:off x="3419475" y="5876925"/>
            <a:ext cx="2447925" cy="14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39941" name="Rectangle 8"/>
          <p:cNvSpPr>
            <a:spLocks noChangeArrowheads="1"/>
          </p:cNvSpPr>
          <p:nvPr/>
        </p:nvSpPr>
        <p:spPr bwMode="auto">
          <a:xfrm>
            <a:off x="2555875" y="620713"/>
            <a:ext cx="4248150" cy="51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9"/>
          <p:cNvGrpSpPr>
            <a:grpSpLocks/>
          </p:cNvGrpSpPr>
          <p:nvPr/>
        </p:nvGrpSpPr>
        <p:grpSpPr bwMode="auto">
          <a:xfrm>
            <a:off x="377825" y="692150"/>
            <a:ext cx="3581399" cy="3670301"/>
            <a:chOff x="238" y="436"/>
            <a:chExt cx="2256" cy="2312"/>
          </a:xfrm>
        </p:grpSpPr>
        <p:pic>
          <p:nvPicPr>
            <p:cNvPr id="40967" name="Picture 4" descr="сахаров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436"/>
              <a:ext cx="1542" cy="1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8" name="Text Box 5"/>
            <p:cNvSpPr txBox="1">
              <a:spLocks noChangeArrowheads="1"/>
            </p:cNvSpPr>
            <p:nvPr/>
          </p:nvSpPr>
          <p:spPr bwMode="auto">
            <a:xfrm>
              <a:off x="238" y="2341"/>
              <a:ext cx="225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b="1" dirty="0"/>
                <a:t>Андрей Дмитриевич Сахаров</a:t>
              </a:r>
            </a:p>
            <a:p>
              <a:pPr eaLnBrk="1" hangingPunct="1"/>
              <a:r>
                <a:rPr lang="ru-RU" b="1" dirty="0"/>
                <a:t>(1921–1989)</a:t>
              </a:r>
            </a:p>
          </p:txBody>
        </p:sp>
      </p:grp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4140200" y="3716338"/>
            <a:ext cx="45720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ГЛАВА 8</a:t>
            </a:r>
          </a:p>
          <a:p>
            <a:pPr algn="l" eaLnBrk="1" hangingPunct="1"/>
            <a:r>
              <a:rPr lang="ru-RU" b="1"/>
              <a:t>И.Е. Тамм, И.Я. Померанчук,</a:t>
            </a:r>
          </a:p>
          <a:p>
            <a:pPr algn="l" eaLnBrk="1" hangingPunct="1"/>
            <a:r>
              <a:rPr lang="ru-RU" b="1"/>
              <a:t>Н.Н. Боголюбов, Я.Б. Зельдович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827088" y="4581525"/>
            <a:ext cx="7777162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/>
              <a:t>    “</a:t>
            </a:r>
            <a:r>
              <a:rPr lang="ru-RU" b="1"/>
              <a:t>О Николае Николаевиче Боголюбове я впервые услышал в 1946 году от моего товарища по школьному математическому кружку, потом однокурсника Акивы Яглома. Он рассказал, что в Москву приехал из Киева некий "бобик", необычайно талантливый, у которого так много научных идей, что он раздает их налево и направо. Потом я слышал его замечательный доклад в ФИАНе о теории сверхтекучести.</a:t>
            </a:r>
            <a:r>
              <a:rPr lang="en-US" b="1"/>
              <a:t>”</a:t>
            </a:r>
            <a:endParaRPr lang="ru-RU" b="1"/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6300788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620713"/>
            <a:ext cx="20034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3584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900113" y="549275"/>
            <a:ext cx="8064500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/>
              <a:t>                                                    “</a:t>
            </a:r>
            <a:r>
              <a:rPr lang="ru-RU" b="1"/>
              <a:t>На объекте Боголюбов действительно </a:t>
            </a:r>
            <a:r>
              <a:rPr lang="en-US" b="1"/>
              <a:t>      </a:t>
            </a:r>
          </a:p>
          <a:p>
            <a:pPr algn="just" eaLnBrk="1" hangingPunct="1"/>
            <a:r>
              <a:rPr lang="en-US" b="1"/>
              <a:t>                                             </a:t>
            </a:r>
            <a:r>
              <a:rPr lang="ru-RU" b="1"/>
              <a:t>способствовал усилению математического</a:t>
            </a:r>
            <a:r>
              <a:rPr lang="en-US" b="1"/>
              <a:t>     </a:t>
            </a:r>
          </a:p>
          <a:p>
            <a:pPr algn="just" eaLnBrk="1" hangingPunct="1"/>
            <a:r>
              <a:rPr lang="en-US" b="1"/>
              <a:t>                                             </a:t>
            </a:r>
            <a:r>
              <a:rPr lang="ru-RU" b="1"/>
              <a:t>отдела.   </a:t>
            </a:r>
            <a:r>
              <a:rPr lang="en-US" b="1"/>
              <a:t>&lt;…&gt; </a:t>
            </a:r>
            <a:r>
              <a:rPr lang="ru-RU" b="1"/>
              <a:t> Боголюбов  делал  также  от-</a:t>
            </a:r>
            <a:endParaRPr lang="en-US" b="1"/>
          </a:p>
          <a:p>
            <a:pPr algn="just" eaLnBrk="1" hangingPunct="1"/>
            <a:r>
              <a:rPr lang="en-US" b="1"/>
              <a:t>                                             </a:t>
            </a:r>
            <a:r>
              <a:rPr lang="ru-RU" b="1"/>
              <a:t>дельные теоретические  работы по темати- </a:t>
            </a:r>
            <a:endParaRPr lang="en-US" b="1"/>
          </a:p>
          <a:p>
            <a:pPr algn="just" eaLnBrk="1" hangingPunct="1"/>
            <a:r>
              <a:rPr lang="en-US" b="1"/>
              <a:t>                                             </a:t>
            </a:r>
            <a:r>
              <a:rPr lang="ru-RU" b="1"/>
              <a:t>ке объекта,  если  их</a:t>
            </a:r>
            <a:r>
              <a:rPr lang="en-US" b="1"/>
              <a:t> </a:t>
            </a:r>
            <a:r>
              <a:rPr lang="ru-RU" b="1"/>
              <a:t> удавалось</a:t>
            </a:r>
            <a:r>
              <a:rPr lang="en-US" b="1"/>
              <a:t> </a:t>
            </a:r>
            <a:r>
              <a:rPr lang="ru-RU" b="1"/>
              <a:t> выделить</a:t>
            </a:r>
            <a:r>
              <a:rPr lang="en-US" b="1"/>
              <a:t>                                             </a:t>
            </a:r>
            <a:endParaRPr lang="ru-RU" b="1"/>
          </a:p>
          <a:p>
            <a:pPr algn="just" eaLnBrk="1" hangingPunct="1"/>
            <a:r>
              <a:rPr lang="ru-RU" b="1"/>
              <a:t>                                             и  они  соответствовали  его  интересам   (в </a:t>
            </a:r>
            <a:r>
              <a:rPr lang="en-US" b="1"/>
              <a:t>                                             </a:t>
            </a:r>
            <a:endParaRPr lang="ru-RU" b="1"/>
          </a:p>
          <a:p>
            <a:pPr algn="just" eaLnBrk="1" hangingPunct="1"/>
            <a:r>
              <a:rPr lang="ru-RU" b="1"/>
              <a:t>                                             этом  случае  он  делал  их  так, как вряд ли </a:t>
            </a:r>
            <a:endParaRPr lang="en-US" b="1"/>
          </a:p>
          <a:p>
            <a:pPr algn="just" eaLnBrk="1" hangingPunct="1"/>
            <a:r>
              <a:rPr lang="en-US" b="1"/>
              <a:t>                                             </a:t>
            </a:r>
            <a:r>
              <a:rPr lang="ru-RU" b="1"/>
              <a:t>смог  бы  кто-либо другой).  Но  его  совсем </a:t>
            </a:r>
            <a:endParaRPr lang="en-US" b="1"/>
          </a:p>
          <a:p>
            <a:pPr algn="just" eaLnBrk="1" hangingPunct="1"/>
            <a:r>
              <a:rPr lang="en-US" b="1"/>
              <a:t>                                            </a:t>
            </a:r>
            <a:r>
              <a:rPr lang="ru-RU" b="1"/>
              <a:t> не  интересовали  инженерные  и</a:t>
            </a:r>
            <a:r>
              <a:rPr lang="en-US" b="1"/>
              <a:t> </a:t>
            </a:r>
            <a:r>
              <a:rPr lang="ru-RU" b="1"/>
              <a:t>конструк- </a:t>
            </a:r>
            <a:endParaRPr lang="en-US" b="1"/>
          </a:p>
          <a:p>
            <a:pPr algn="just" eaLnBrk="1" hangingPunct="1"/>
            <a:r>
              <a:rPr lang="en-US" b="1"/>
              <a:t>                                             </a:t>
            </a:r>
            <a:r>
              <a:rPr lang="ru-RU" b="1"/>
              <a:t>торские, а  также экспериментальные рабо</a:t>
            </a:r>
            <a:r>
              <a:rPr lang="en-US" b="1"/>
              <a:t>-</a:t>
            </a:r>
          </a:p>
          <a:p>
            <a:pPr algn="just" eaLnBrk="1" hangingPunct="1"/>
            <a:r>
              <a:rPr lang="en-US" b="1"/>
              <a:t>                                             </a:t>
            </a:r>
            <a:r>
              <a:rPr lang="ru-RU" b="1"/>
              <a:t>ты.  </a:t>
            </a:r>
            <a:r>
              <a:rPr lang="en-US" b="1"/>
              <a:t>&lt;…&gt; </a:t>
            </a:r>
            <a:r>
              <a:rPr lang="ru-RU" b="1"/>
              <a:t> Большую  часть  своего  времени</a:t>
            </a:r>
            <a:endParaRPr lang="en-US" b="1"/>
          </a:p>
          <a:p>
            <a:pPr algn="just" eaLnBrk="1" hangingPunct="1"/>
            <a:r>
              <a:rPr lang="en-US" b="1"/>
              <a:t>                                             </a:t>
            </a:r>
            <a:r>
              <a:rPr lang="ru-RU" b="1"/>
              <a:t>он  открыто  использовал  на  собственную</a:t>
            </a:r>
          </a:p>
          <a:p>
            <a:pPr algn="just" eaLnBrk="1" hangingPunct="1"/>
            <a:r>
              <a:rPr lang="ru-RU" b="1"/>
              <a:t>научную работу, не имевшую отношения к объекту (много после я стал делать то же самое), а также на писание монографий по теоретической физике. Главным образом для этого он привез с собой Климова, Ширкова и Зубарева </a:t>
            </a:r>
            <a:r>
              <a:rPr lang="en-US" b="1"/>
              <a:t>&lt;…&gt;</a:t>
            </a:r>
            <a:r>
              <a:rPr lang="ru-RU" b="1"/>
              <a:t>. Наибольшего успеха он достиг с самым молодым из них – Митей Ширковым. Их совмест</a:t>
            </a:r>
            <a:r>
              <a:rPr lang="en-US" b="1"/>
              <a:t>-</a:t>
            </a:r>
            <a:r>
              <a:rPr lang="ru-RU" b="1"/>
              <a:t>ная монография по квантовой теории поля получила всеобщее, заслуженное признание. Эта монография, так же как совместная монография с Зубаревым, тоже вполне добротная, была окончена уже в Москве.</a:t>
            </a:r>
            <a:r>
              <a:rPr lang="en-US" b="1"/>
              <a:t>”</a:t>
            </a:r>
            <a:r>
              <a:rPr lang="ru-RU" b="1"/>
              <a:t> </a:t>
            </a:r>
          </a:p>
        </p:txBody>
      </p:sp>
      <p:sp>
        <p:nvSpPr>
          <p:cNvPr id="41987" name="Text Box 7"/>
          <p:cNvSpPr txBox="1">
            <a:spLocks noChangeArrowheads="1"/>
          </p:cNvSpPr>
          <p:nvPr/>
        </p:nvSpPr>
        <p:spPr bwMode="auto">
          <a:xfrm>
            <a:off x="6300788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  <p:pic>
        <p:nvPicPr>
          <p:cNvPr id="41988" name="Picture 9" descr="сахар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92150"/>
            <a:ext cx="244792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827088" y="1916113"/>
            <a:ext cx="8066087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b="1"/>
              <a:t>                                                 </a:t>
            </a:r>
            <a:r>
              <a:rPr lang="en-US" b="1"/>
              <a:t>“</a:t>
            </a:r>
            <a:r>
              <a:rPr lang="ru-RU" b="1"/>
              <a:t>Внеслужебные отношения  с  Николаем                                                                                                              </a:t>
            </a:r>
          </a:p>
          <a:p>
            <a:pPr algn="just" eaLnBrk="1" hangingPunct="1"/>
            <a:r>
              <a:rPr lang="ru-RU" b="1"/>
              <a:t>                                         Николаевичем у Игоря Евгеньевича и у меня                          </a:t>
            </a:r>
          </a:p>
          <a:p>
            <a:pPr algn="just" eaLnBrk="1" hangingPunct="1"/>
            <a:r>
              <a:rPr lang="ru-RU" b="1"/>
              <a:t>                                         были вполне хорошие.  И.Е. и</a:t>
            </a:r>
            <a:r>
              <a:rPr lang="en-US" b="1"/>
              <a:t> </a:t>
            </a:r>
            <a:r>
              <a:rPr lang="ru-RU" b="1"/>
              <a:t>я иногда захо- </a:t>
            </a:r>
          </a:p>
          <a:p>
            <a:pPr algn="just" eaLnBrk="1" hangingPunct="1"/>
            <a:r>
              <a:rPr lang="ru-RU" b="1"/>
              <a:t>                                         дили к  Н.Н.  в  номер,  он радушно встречал</a:t>
            </a:r>
            <a:endParaRPr lang="en-US" b="1"/>
          </a:p>
          <a:p>
            <a:pPr algn="just" eaLnBrk="1" hangingPunct="1"/>
            <a:r>
              <a:rPr lang="en-US" b="1"/>
              <a:t>                                         </a:t>
            </a:r>
            <a:r>
              <a:rPr lang="ru-RU" b="1"/>
              <a:t>нас и угощал «чем Бог послал»  ( а   посылал </a:t>
            </a:r>
            <a:r>
              <a:rPr lang="en-US" b="1"/>
              <a:t> </a:t>
            </a:r>
            <a:r>
              <a:rPr lang="ru-RU"/>
              <a:t> </a:t>
            </a:r>
            <a:endParaRPr lang="ru-RU" b="1"/>
          </a:p>
          <a:p>
            <a:pPr algn="just" eaLnBrk="1" hangingPunct="1"/>
            <a:r>
              <a:rPr lang="ru-RU" b="1"/>
              <a:t>                                         Он хорошие вещи ),  расхаживая  по комнате, </a:t>
            </a:r>
          </a:p>
          <a:p>
            <a:pPr algn="just" eaLnBrk="1" hangingPunct="1"/>
            <a:r>
              <a:rPr lang="ru-RU" b="1"/>
              <a:t>                                         размахивал руками и что-нибудь расска-  зывал. Разговаривать с ним всегда было интересно – он эрудит в самых разнообразных областях, отлично знал несколько языков, обладал острым, оригинальным умом и юмором. Но наиболее щекотливые темы, как наедине с И.Е., в этих разговорах не затрагивались (хотя, я думаю, ему было что вспомнить и что рассказать). </a:t>
            </a:r>
            <a:r>
              <a:rPr lang="en-US" b="1"/>
              <a:t>&lt;…&gt;</a:t>
            </a:r>
            <a:r>
              <a:rPr lang="ru-RU" b="1"/>
              <a:t> От Николая Николаевича я впервые узнал идеи кибернетики, о работах Винера, Шеннона, Неймана, </a:t>
            </a:r>
            <a:r>
              <a:rPr lang="en-US" b="1"/>
              <a:t>&lt;…&gt; </a:t>
            </a:r>
            <a:r>
              <a:rPr lang="ru-RU" b="1"/>
              <a:t>услыхал об огромных потенциальных возможностях ЭВМ.</a:t>
            </a:r>
            <a:r>
              <a:rPr lang="en-US" b="1"/>
              <a:t>”</a:t>
            </a:r>
            <a:endParaRPr lang="ru-RU" b="1"/>
          </a:p>
        </p:txBody>
      </p:sp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6300788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  <p:pic>
        <p:nvPicPr>
          <p:cNvPr id="43012" name="Picture 7" descr="сахар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92150"/>
            <a:ext cx="244792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323850" y="3573463"/>
            <a:ext cx="8351838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/>
              <a:t>    </a:t>
            </a:r>
            <a:r>
              <a:rPr lang="ru-RU" b="1"/>
              <a:t>                                              </a:t>
            </a:r>
            <a:r>
              <a:rPr lang="en-US" b="1"/>
              <a:t>“</a:t>
            </a:r>
            <a:r>
              <a:rPr lang="ru-RU" b="1"/>
              <a:t>К пятидесятым – шестидесятым годам относятся его главные, прекрасные работы по квантовой теории поля и элементарным частицам.  </a:t>
            </a:r>
            <a:r>
              <a:rPr lang="en-US" b="1"/>
              <a:t>&lt;…&gt; </a:t>
            </a:r>
            <a:r>
              <a:rPr lang="ru-RU" b="1"/>
              <a:t>У Боголюбова много учеников – физиков и математиков – и настоящих ученых, и просто "приближенных", он возглавляет теоретические и математические отделы во многих институтах, стал своего рода научным генералом. Зачем это ему надо – мне не совсем понятно. Но, видимо, это тоже входит составной частью в его стиль, так ему спокойней. Я предпочитаю вспоминать, как оживляется его лицо и, кажется, вся фигура, когда он слышит что-то существенно новое, научное, и в его голове мгновенно появляются собственные идеи по этому поводу.</a:t>
            </a:r>
            <a:r>
              <a:rPr lang="en-US" b="1"/>
              <a:t>”</a:t>
            </a:r>
            <a:endParaRPr lang="ru-RU" b="1"/>
          </a:p>
        </p:txBody>
      </p:sp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6300788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  <p:pic>
        <p:nvPicPr>
          <p:cNvPr id="44036" name="Picture 7" descr="сахар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92150"/>
            <a:ext cx="244792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агрестМ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228123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179388" y="3429000"/>
            <a:ext cx="3289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Маттес Менделевич Агрест</a:t>
            </a:r>
          </a:p>
          <a:p>
            <a:pPr eaLnBrk="1" hangingPunct="1"/>
            <a:r>
              <a:rPr lang="ru-RU" b="1"/>
              <a:t>(1915</a:t>
            </a:r>
            <a:r>
              <a:rPr lang="ru-RU" b="1">
                <a:cs typeface="Arial" panose="020B0604020202020204" pitchFamily="34" charset="0"/>
              </a:rPr>
              <a:t>‒</a:t>
            </a:r>
            <a:r>
              <a:rPr lang="ru-RU" b="1"/>
              <a:t>2005)  </a:t>
            </a:r>
            <a:r>
              <a:rPr lang="ru-RU"/>
              <a:t> </a:t>
            </a: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395288" y="4221163"/>
            <a:ext cx="849788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/>
              <a:t>“…</a:t>
            </a:r>
            <a:r>
              <a:rPr lang="ru-RU" b="1"/>
              <a:t>тайна, которую Агрест решил раскрыть: оказывается</a:t>
            </a:r>
            <a:r>
              <a:rPr lang="en-US" b="1"/>
              <a:t>,</a:t>
            </a:r>
            <a:r>
              <a:rPr lang="ru-RU" b="1"/>
              <a:t> в этом совсекретном "эпицентре" научно-технического прогресса</a:t>
            </a:r>
            <a:r>
              <a:rPr lang="en-US" b="1"/>
              <a:t> &lt;…&gt;</a:t>
            </a:r>
            <a:r>
              <a:rPr lang="ru-RU" b="1"/>
              <a:t> действовал совершенно секретный </a:t>
            </a:r>
            <a:r>
              <a:rPr lang="ru-RU" b="1">
                <a:cs typeface="Arial" panose="020B0604020202020204" pitchFamily="34" charset="0"/>
              </a:rPr>
              <a:t>−</a:t>
            </a:r>
            <a:r>
              <a:rPr lang="ru-RU" b="1"/>
              <a:t> для его неучастников </a:t>
            </a:r>
            <a:r>
              <a:rPr lang="ru-RU" b="1">
                <a:cs typeface="Arial" panose="020B0604020202020204" pitchFamily="34" charset="0"/>
              </a:rPr>
              <a:t>−</a:t>
            </a:r>
            <a:r>
              <a:rPr lang="ru-RU" b="1"/>
              <a:t> семинар, где в центре обсуждений были… религиозные вопросы. В семинаре участвовал и Боголюбов, "очень интересный человек в этом отношении", подчеркнул Агрест.</a:t>
            </a:r>
            <a:r>
              <a:rPr lang="en-US" b="1"/>
              <a:t>”</a:t>
            </a:r>
            <a:r>
              <a:rPr lang="ru-RU"/>
              <a:t> </a:t>
            </a:r>
          </a:p>
        </p:txBody>
      </p:sp>
      <p:grpSp>
        <p:nvGrpSpPr>
          <p:cNvPr id="40970" name="Group 10"/>
          <p:cNvGrpSpPr>
            <a:grpSpLocks/>
          </p:cNvGrpSpPr>
          <p:nvPr/>
        </p:nvGrpSpPr>
        <p:grpSpPr bwMode="auto">
          <a:xfrm>
            <a:off x="5521325" y="615950"/>
            <a:ext cx="3554413" cy="2590800"/>
            <a:chOff x="3478" y="388"/>
            <a:chExt cx="2239" cy="1632"/>
          </a:xfrm>
        </p:grpSpPr>
        <p:pic>
          <p:nvPicPr>
            <p:cNvPr id="4506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388"/>
              <a:ext cx="1224" cy="1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065" name="Text Box 9"/>
            <p:cNvSpPr txBox="1">
              <a:spLocks noChangeArrowheads="1"/>
            </p:cNvSpPr>
            <p:nvPr/>
          </p:nvSpPr>
          <p:spPr bwMode="auto">
            <a:xfrm>
              <a:off x="3478" y="1616"/>
              <a:ext cx="223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b="1"/>
                <a:t>Геннадий Ефимович Горелик</a:t>
              </a:r>
            </a:p>
            <a:p>
              <a:pPr eaLnBrk="1" hangingPunct="1"/>
              <a:r>
                <a:rPr lang="ru-RU" b="1"/>
                <a:t>  (род. в 1948 г.)  </a:t>
              </a:r>
              <a:r>
                <a:rPr lang="ru-RU"/>
                <a:t> </a:t>
              </a:r>
            </a:p>
          </p:txBody>
        </p:sp>
      </p:grp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395288" y="4149725"/>
            <a:ext cx="84963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/>
              <a:t>“</a:t>
            </a:r>
            <a:r>
              <a:rPr lang="ru-RU" b="1"/>
              <a:t>Мы были знакомы по работе, и как-то я пошел к нему домой по какому-то делу. Подхожу, дверь открыта, и из дома слышно радио... На еврейском языке! Видимо из Израиля. А время было тогда ужасное … космополитизм, сионизм. Я не знал, что делать. И постучал в открытую дверь. Н.Н. вышел, увидел меня и говорит: передают про "Мицраим" </a:t>
            </a:r>
            <a:r>
              <a:rPr lang="ru-RU" b="1">
                <a:cs typeface="Arial" panose="020B0604020202020204" pitchFamily="34" charset="0"/>
              </a:rPr>
              <a:t>−</a:t>
            </a:r>
            <a:r>
              <a:rPr lang="ru-RU" b="1"/>
              <a:t> я понял, что он знает иврит! И так получилось, что тогда мы открылись друг другу.</a:t>
            </a:r>
            <a:r>
              <a:rPr lang="en-US" b="1"/>
              <a:t>”</a:t>
            </a:r>
            <a:endParaRPr lang="ru-RU" b="1"/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6300788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/>
      <p:bldP spid="40967" grpId="1"/>
      <p:bldP spid="40971" grpId="0"/>
      <p:bldP spid="40972" grpId="0"/>
      <p:bldP spid="40972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altshu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25400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0" y="4076700"/>
            <a:ext cx="3760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dirty="0"/>
              <a:t>Лев Владимирович </a:t>
            </a:r>
            <a:r>
              <a:rPr lang="ru-RU" b="1" dirty="0" err="1"/>
              <a:t>Альтшулер</a:t>
            </a:r>
            <a:endParaRPr lang="ru-RU" b="1" dirty="0"/>
          </a:p>
          <a:p>
            <a:pPr eaLnBrk="1" hangingPunct="1"/>
            <a:r>
              <a:rPr lang="ru-RU" b="1" dirty="0"/>
              <a:t>(1913–2003)</a:t>
            </a:r>
          </a:p>
        </p:txBody>
      </p:sp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3779838" y="549275"/>
            <a:ext cx="5089525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/>
              <a:t>“</a:t>
            </a:r>
            <a:r>
              <a:rPr lang="ru-RU" b="1"/>
              <a:t>В связи с каким-то кадpовым вопpосом в Отделе pежима внимательно перечитали его личную анкету. Открытым текстом там было написано, что в возрасте 15 лет, в 1930 г., он окончил высшее Еврейское духовное училище и получил диплом раввина. Работники режима пришли в ужас. Ведь это означало, что у нас на объекте несколько лет жил и работал человек, сохранивший прямые контакты с Богом и ветхозаветными пророками, по понятным причинам не имевшими допуска к секретной информации. Поступило распоряжение в 24 часа удалить Агpеста с объекта. Активное вмешательство Д.</a:t>
            </a:r>
            <a:r>
              <a:rPr lang="en-US" b="1"/>
              <a:t> </a:t>
            </a:r>
            <a:r>
              <a:rPr lang="ru-RU" b="1"/>
              <a:t>А. Фpанк-Каменецкого, Н.</a:t>
            </a:r>
            <a:r>
              <a:rPr lang="en-US" b="1"/>
              <a:t> </a:t>
            </a:r>
            <a:r>
              <a:rPr lang="ru-RU" b="1"/>
              <a:t>Н. Боголюбова, И.</a:t>
            </a:r>
            <a:r>
              <a:rPr lang="en-US" b="1"/>
              <a:t> </a:t>
            </a:r>
            <a:r>
              <a:rPr lang="ru-RU" b="1"/>
              <a:t>Е. Тамма позволило продлить этот срок до недели, а также получить ему новое назначение на менее секретный объект в Сухуми.</a:t>
            </a:r>
            <a:r>
              <a:rPr lang="en-US" b="1"/>
              <a:t>”</a:t>
            </a:r>
            <a:endParaRPr lang="ru-RU" b="1"/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6300788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403350" y="3860800"/>
            <a:ext cx="62642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/>
              <a:t> “</a:t>
            </a:r>
            <a:r>
              <a:rPr lang="ru-RU" b="1"/>
              <a:t>Когда Агрест, говоря о своих заступниках, с особой теплотой упомянул имя Н.Н.</a:t>
            </a:r>
            <a:r>
              <a:rPr lang="en-US" b="1"/>
              <a:t> </a:t>
            </a:r>
            <a:r>
              <a:rPr lang="ru-RU" b="1"/>
              <a:t>Боголюбова, я, честно скажу, очень удивился. Для меня загадкой была подпись Боголюбова под письмом сорока академиков в "Правде" (29 августа 1973 года), с которого началась газетная травля А.Д.</a:t>
            </a:r>
            <a:r>
              <a:rPr lang="en-US" b="1"/>
              <a:t> </a:t>
            </a:r>
            <a:r>
              <a:rPr lang="ru-RU" b="1"/>
              <a:t>Сахарова.</a:t>
            </a:r>
            <a:r>
              <a:rPr lang="en-US" b="1"/>
              <a:t>”</a:t>
            </a:r>
            <a:r>
              <a:rPr lang="ru-RU" b="1"/>
              <a:t> </a:t>
            </a:r>
          </a:p>
        </p:txBody>
      </p:sp>
      <p:grpSp>
        <p:nvGrpSpPr>
          <p:cNvPr id="43013" name="Group 5"/>
          <p:cNvGrpSpPr>
            <a:grpSpLocks/>
          </p:cNvGrpSpPr>
          <p:nvPr/>
        </p:nvGrpSpPr>
        <p:grpSpPr bwMode="auto">
          <a:xfrm>
            <a:off x="5521325" y="615950"/>
            <a:ext cx="3554413" cy="2590800"/>
            <a:chOff x="3478" y="388"/>
            <a:chExt cx="2239" cy="1632"/>
          </a:xfrm>
        </p:grpSpPr>
        <p:pic>
          <p:nvPicPr>
            <p:cNvPr id="4710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388"/>
              <a:ext cx="1224" cy="1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109" name="Text Box 7"/>
            <p:cNvSpPr txBox="1">
              <a:spLocks noChangeArrowheads="1"/>
            </p:cNvSpPr>
            <p:nvPr/>
          </p:nvSpPr>
          <p:spPr bwMode="auto">
            <a:xfrm>
              <a:off x="3478" y="1616"/>
              <a:ext cx="223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b="1"/>
                <a:t>Геннадий Ефимович Горелик</a:t>
              </a:r>
            </a:p>
            <a:p>
              <a:pPr eaLnBrk="1" hangingPunct="1"/>
              <a:r>
                <a:rPr lang="ru-RU" b="1"/>
                <a:t>   (род. в 1948 г.)  </a:t>
              </a:r>
              <a:r>
                <a:rPr lang="ru-RU"/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graphicFrame>
        <p:nvGraphicFramePr>
          <p:cNvPr id="53253" name="Group 5"/>
          <p:cNvGraphicFramePr>
            <a:graphicFrameLocks noGrp="1"/>
          </p:cNvGraphicFramePr>
          <p:nvPr/>
        </p:nvGraphicFramePr>
        <p:xfrm>
          <a:off x="1763713" y="549275"/>
          <a:ext cx="5440362" cy="10637838"/>
        </p:xfrm>
        <a:graphic>
          <a:graphicData uri="http://schemas.openxmlformats.org/drawingml/2006/table">
            <a:tbl>
              <a:tblPr/>
              <a:tblGrid>
                <a:gridCol w="5440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37838">
                <a:tc>
                  <a:txBody>
                    <a:bodyPr/>
                    <a:lstStyle>
                      <a:lvl1pPr indent="45085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4508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4508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членов Академии наук СССР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Считаем необходимым довести до сведения широкой общественности свое отношение к поведению академика А.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Сахарова.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последние годы академик А.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Сахаров отошел от активной научной деятельности и выступил с рядом заявлений, порочащих государственный строй, внешнюю и внутреннюю политику Советского Союза. Недавно в интервью, данном им зарубежным корреспондентам в Москве и опубликованном в западной печати, он дошел до того, что выступил против политики Советского Союза на разрядку международной напряженности и закрепление тех позитивных сдвигов, которые произошли во всем мире за последнее время.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Эти заявления, глубоко чуждые интересам всех прогрессивных людей, А.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Сахаров пытается оправдать грубым искажением советской действительности и вымышленными упреками в отношении социалистического строя. В своих высказываниях он по существу солидаризируется с наиболее реакционными империалистическими кругами, активно выступающими против курса на мирное сосуществование стран с разными общественными системами, против линии нашей партии и государства на развитие научного и культурного сотрудничества, на укрепление мира между народами. Тем самым А.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Сахаров фактически стал орудием враждебной пропаганды против Советского Союза и других социалистических стран.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А.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Сахарова в корне чужда советским ученым. Она выглядит особенно неприглядно на фоне концентраций усилий всего нашего народа на решение грандиозных задач экономического и культурного строительства СССР, на укрепление мира и оздоровление международной обстановки.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 выражаем свое возмущение заявлениями академика А. Д. Сахарова и решительно осуждаем его деятельность, порочащую честь и достоинство советского ученого. Мы надеемся, что академик Сахаров задумается над своими действиями.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4508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Академики: Н.Г.Басов, Н.В.Белов, Н.Н.Боголюбов, А.Е.Браунштейн, А.П.Виноградов, С.В.Вонсовский, Б.М.Вул, Н.П.Дубинин, Н.М.Жаворонков, Б.М.Кедров, М.В.Келдыш, В.А.Котельников, Г.В.Курдюмов, А.А.Логунов, М.А.Марков, А.Н.Несмсянов, А.М.Обухов, Ю.А.Овчинников, А.И.Опарин, Б.Е.Патон, Б.Н.Петров, П.Н.Поспелов, А.М.Прохоров, О.А.Реутов, А.М.Румянцев, Л.И.Седов, Н.Н.Семенов, Д.В.Скобельцын, С.Л.Соболев, В.И.Спицын, В.Д.Тимаков, А.Н.Тихонов, В.М.Тучкевич, П.Н.Федосеев, И.М.Франк, А.Н.Фрумкин, Ю.Б.Харитон, М.Б.Храпченко, П.А.Черенков, В.А.Энгельгардт.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5087E-6 L 0.00191 -0.80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4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13"/>
          <p:cNvGrpSpPr>
            <a:grpSpLocks/>
          </p:cNvGrpSpPr>
          <p:nvPr/>
        </p:nvGrpSpPr>
        <p:grpSpPr bwMode="auto">
          <a:xfrm>
            <a:off x="290513" y="404813"/>
            <a:ext cx="3205162" cy="4170362"/>
            <a:chOff x="183" y="255"/>
            <a:chExt cx="2019" cy="2627"/>
          </a:xfrm>
        </p:grpSpPr>
        <p:pic>
          <p:nvPicPr>
            <p:cNvPr id="4915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55"/>
              <a:ext cx="1548" cy="2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160" name="Text Box 5"/>
            <p:cNvSpPr txBox="1">
              <a:spLocks noChangeArrowheads="1"/>
            </p:cNvSpPr>
            <p:nvPr/>
          </p:nvSpPr>
          <p:spPr bwMode="auto">
            <a:xfrm>
              <a:off x="183" y="2478"/>
              <a:ext cx="201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b="1" dirty="0"/>
                <a:t>Александр Ильич </a:t>
              </a:r>
              <a:r>
                <a:rPr lang="ru-RU" b="1" dirty="0" err="1"/>
                <a:t>Ахиезер</a:t>
              </a:r>
              <a:endParaRPr lang="ru-RU" b="1" dirty="0"/>
            </a:p>
            <a:p>
              <a:pPr eaLnBrk="1" hangingPunct="1"/>
              <a:r>
                <a:rPr lang="ru-RU" b="1" dirty="0"/>
                <a:t>(1911–2000)</a:t>
              </a:r>
            </a:p>
          </p:txBody>
        </p:sp>
      </p:grp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779838" y="4221163"/>
            <a:ext cx="5041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/>
              <a:t>    “</a:t>
            </a:r>
            <a:r>
              <a:rPr lang="ru-RU" b="1"/>
              <a:t>Я много лет был в очень дружеских отношениях с Николаем Николаевичем, глубоко уважал и ценил его, и он тоже очень хорошо относился ко мне.</a:t>
            </a:r>
            <a:r>
              <a:rPr lang="en-US" b="1"/>
              <a:t>”</a:t>
            </a:r>
            <a:r>
              <a:rPr lang="ru-RU" b="1"/>
              <a:t> </a:t>
            </a:r>
          </a:p>
        </p:txBody>
      </p:sp>
      <p:sp>
        <p:nvSpPr>
          <p:cNvPr id="49156" name="Text Box 15"/>
          <p:cNvSpPr txBox="1">
            <a:spLocks noChangeArrowheads="1"/>
          </p:cNvSpPr>
          <p:nvPr/>
        </p:nvSpPr>
        <p:spPr bwMode="auto">
          <a:xfrm>
            <a:off x="6300788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  <p:sp>
        <p:nvSpPr>
          <p:cNvPr id="49157" name="Text Box 16"/>
          <p:cNvSpPr txBox="1">
            <a:spLocks noChangeArrowheads="1"/>
          </p:cNvSpPr>
          <p:nvPr/>
        </p:nvSpPr>
        <p:spPr bwMode="auto">
          <a:xfrm>
            <a:off x="6300788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8" y="461707"/>
            <a:ext cx="2198310" cy="341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684213" y="836613"/>
            <a:ext cx="3455987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b="1" i="1">
                <a:latin typeface="Arno Pro Smbd Subhead" pitchFamily="18" charset="0"/>
              </a:rPr>
              <a:t>Приближённые методы математического анализа.</a:t>
            </a:r>
          </a:p>
          <a:p>
            <a:pPr eaLnBrk="1" hangingPunct="1"/>
            <a:r>
              <a:rPr lang="ru-RU" sz="2400" b="1" i="1">
                <a:latin typeface="Arno Pro Smbd Subhead" pitchFamily="18" charset="0"/>
              </a:rPr>
              <a:t>Математическая физика.</a:t>
            </a:r>
          </a:p>
          <a:p>
            <a:pPr eaLnBrk="1" hangingPunct="1"/>
            <a:r>
              <a:rPr lang="ru-RU" sz="2400" b="1" i="1">
                <a:latin typeface="Arno Pro Smbd Subhead" pitchFamily="18" charset="0"/>
              </a:rPr>
              <a:t>Асимптотические методы нелинейной механики.</a:t>
            </a:r>
          </a:p>
          <a:p>
            <a:pPr eaLnBrk="1" hangingPunct="1"/>
            <a:r>
              <a:rPr lang="ru-RU" sz="2400" b="1" i="1">
                <a:latin typeface="Arno Pro Smbd Subhead" pitchFamily="18" charset="0"/>
              </a:rPr>
              <a:t>Статистическая физика.</a:t>
            </a:r>
          </a:p>
          <a:p>
            <a:pPr eaLnBrk="1" hangingPunct="1"/>
            <a:r>
              <a:rPr lang="ru-RU" sz="2400" b="1" i="1">
                <a:latin typeface="Arno Pro Smbd Subhead" pitchFamily="18" charset="0"/>
              </a:rPr>
              <a:t>Квантовая теория поля.</a:t>
            </a:r>
          </a:p>
        </p:txBody>
      </p:sp>
      <p:pic>
        <p:nvPicPr>
          <p:cNvPr id="5123" name="Picture 9" descr="bogoljubo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92150"/>
            <a:ext cx="321945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4"/>
          <p:cNvGrpSpPr>
            <a:grpSpLocks/>
          </p:cNvGrpSpPr>
          <p:nvPr/>
        </p:nvGrpSpPr>
        <p:grpSpPr bwMode="auto">
          <a:xfrm>
            <a:off x="290513" y="404813"/>
            <a:ext cx="3205162" cy="4170362"/>
            <a:chOff x="183" y="255"/>
            <a:chExt cx="2019" cy="2627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55"/>
              <a:ext cx="1548" cy="2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188" name="Text Box 6"/>
            <p:cNvSpPr txBox="1">
              <a:spLocks noChangeArrowheads="1"/>
            </p:cNvSpPr>
            <p:nvPr/>
          </p:nvSpPr>
          <p:spPr bwMode="auto">
            <a:xfrm>
              <a:off x="183" y="2478"/>
              <a:ext cx="201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b="1" dirty="0"/>
                <a:t>Александр Ильич </a:t>
              </a:r>
              <a:r>
                <a:rPr lang="ru-RU" b="1" dirty="0" err="1"/>
                <a:t>Ахиезер</a:t>
              </a:r>
              <a:endParaRPr lang="ru-RU" b="1" dirty="0"/>
            </a:p>
            <a:p>
              <a:pPr eaLnBrk="1" hangingPunct="1"/>
              <a:r>
                <a:rPr lang="ru-RU" b="1" dirty="0"/>
                <a:t>(1911–2000)</a:t>
              </a:r>
            </a:p>
          </p:txBody>
        </p:sp>
      </p:grpSp>
      <p:grpSp>
        <p:nvGrpSpPr>
          <p:cNvPr id="50183" name="Group 7"/>
          <p:cNvGrpSpPr>
            <a:grpSpLocks/>
          </p:cNvGrpSpPr>
          <p:nvPr/>
        </p:nvGrpSpPr>
        <p:grpSpPr bwMode="auto">
          <a:xfrm>
            <a:off x="6084888" y="620713"/>
            <a:ext cx="2836862" cy="3786187"/>
            <a:chOff x="526" y="572"/>
            <a:chExt cx="1481" cy="2130"/>
          </a:xfrm>
        </p:grpSpPr>
        <p:pic>
          <p:nvPicPr>
            <p:cNvPr id="50185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572"/>
              <a:ext cx="1200" cy="1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 Box 9"/>
            <p:cNvSpPr txBox="1">
              <a:spLocks noChangeArrowheads="1"/>
            </p:cNvSpPr>
            <p:nvPr/>
          </p:nvSpPr>
          <p:spPr bwMode="auto">
            <a:xfrm>
              <a:off x="526" y="2341"/>
              <a:ext cx="1481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b="1"/>
                <a:t>Лев Давидович Ландау</a:t>
              </a:r>
            </a:p>
            <a:p>
              <a:pPr eaLnBrk="1" hangingPunct="1"/>
              <a:r>
                <a:rPr lang="ru-RU" b="1"/>
                <a:t>(1908-1968)</a:t>
              </a:r>
            </a:p>
          </p:txBody>
        </p:sp>
      </p:grp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611188" y="4652963"/>
            <a:ext cx="79216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/>
              <a:t>“</a:t>
            </a:r>
            <a:r>
              <a:rPr lang="ru-RU" b="1"/>
              <a:t>Николай Николаевич творил почти в то же время, что и Лев Давидович Ландау, мой учитель и близкий друг, и следует сказать</a:t>
            </a:r>
            <a:r>
              <a:rPr lang="ru-RU"/>
              <a:t>, </a:t>
            </a:r>
            <a:r>
              <a:rPr lang="ru-RU" b="1"/>
              <a:t>что отношения между ними не всегда были безоблачными. 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611188" y="5589588"/>
            <a:ext cx="80248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/>
              <a:t> </a:t>
            </a:r>
            <a:r>
              <a:rPr lang="en-US" b="1"/>
              <a:t>&lt;…&gt;</a:t>
            </a:r>
            <a:r>
              <a:rPr lang="ru-RU" b="1"/>
              <a:t> в действительности оба этих великих человека ценили и уважали друг</a:t>
            </a:r>
            <a:r>
              <a:rPr lang="en-US" b="1"/>
              <a:t> </a:t>
            </a:r>
            <a:r>
              <a:rPr lang="ru-RU" b="1"/>
              <a:t>друга.</a:t>
            </a:r>
            <a:r>
              <a:rPr lang="en-US" b="1"/>
              <a:t>”</a:t>
            </a:r>
            <a:r>
              <a:rPr lang="ru-RU" b="1"/>
              <a:t> </a:t>
            </a: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827088" y="4581525"/>
            <a:ext cx="777557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/>
              <a:t>    </a:t>
            </a:r>
            <a:r>
              <a:rPr lang="en-US" b="1">
                <a:solidFill>
                  <a:srgbClr val="0033CC"/>
                </a:solidFill>
              </a:rPr>
              <a:t>“</a:t>
            </a:r>
            <a:r>
              <a:rPr lang="ru-RU" b="1">
                <a:solidFill>
                  <a:srgbClr val="0033CC"/>
                </a:solidFill>
              </a:rPr>
              <a:t>Не могу не вспомнить историю, связанную с работой Николая </a:t>
            </a:r>
            <a:endParaRPr lang="en-US" b="1">
              <a:solidFill>
                <a:srgbClr val="0033CC"/>
              </a:solidFill>
            </a:endParaRPr>
          </a:p>
          <a:p>
            <a:pPr algn="just" eaLnBrk="1" hangingPunct="1"/>
            <a:r>
              <a:rPr lang="ru-RU" b="1">
                <a:solidFill>
                  <a:srgbClr val="0033CC"/>
                </a:solidFill>
              </a:rPr>
              <a:t>Николаевича о неидеальном бозе-газе. Работа была тонкая,</a:t>
            </a:r>
            <a:r>
              <a:rPr lang="en-US" b="1">
                <a:solidFill>
                  <a:srgbClr val="0033CC"/>
                </a:solidFill>
              </a:rPr>
              <a:t>&lt;…&gt; </a:t>
            </a:r>
            <a:r>
              <a:rPr lang="ru-RU" b="1">
                <a:solidFill>
                  <a:srgbClr val="0033CC"/>
                </a:solidFill>
              </a:rPr>
              <a:t>но в редакции ЖЭТФ работу отклонили. Тогда Николай Николаевич решил поговорить с самим Ландау. Беседа состоялась, Ландау сразу оценил работу Боголюбова и понял, что она является не только правильной, но блестящей. Статья, конечно, была опубликована.</a:t>
            </a:r>
            <a:r>
              <a:rPr lang="en-US" b="1">
                <a:solidFill>
                  <a:srgbClr val="0033CC"/>
                </a:solidFill>
              </a:rPr>
              <a:t>”</a:t>
            </a:r>
            <a:r>
              <a:rPr lang="ru-RU" b="1">
                <a:solidFill>
                  <a:srgbClr val="0033CC"/>
                </a:solidFill>
              </a:rPr>
              <a:t> </a:t>
            </a: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611188" y="4868863"/>
            <a:ext cx="80851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>
                <a:solidFill>
                  <a:srgbClr val="FF3300"/>
                </a:solidFill>
              </a:rPr>
              <a:t>“</a:t>
            </a:r>
            <a:r>
              <a:rPr lang="ru-RU" b="1">
                <a:solidFill>
                  <a:srgbClr val="FF3300"/>
                </a:solidFill>
              </a:rPr>
              <a:t>К крупнейшим достижениям теоретической физики Ландау относил</a:t>
            </a:r>
            <a:endParaRPr lang="en-US" b="1">
              <a:solidFill>
                <a:srgbClr val="FF3300"/>
              </a:solidFill>
            </a:endParaRPr>
          </a:p>
          <a:p>
            <a:pPr algn="just" eaLnBrk="1" hangingPunct="1"/>
            <a:r>
              <a:rPr lang="ru-RU" b="1">
                <a:solidFill>
                  <a:srgbClr val="FF3300"/>
                </a:solidFill>
              </a:rPr>
              <a:t>работы  А.А. Фридмана по теории гравитации,  А.Н. Колмогорова</a:t>
            </a:r>
            <a:r>
              <a:rPr lang="en-US" b="1">
                <a:solidFill>
                  <a:srgbClr val="FF3300"/>
                </a:solidFill>
              </a:rPr>
              <a:t> </a:t>
            </a:r>
          </a:p>
          <a:p>
            <a:pPr algn="just" eaLnBrk="1" hangingPunct="1"/>
            <a:r>
              <a:rPr lang="ru-RU" b="1">
                <a:solidFill>
                  <a:srgbClr val="FF3300"/>
                </a:solidFill>
              </a:rPr>
              <a:t>по определению спектра турбулентности и Н.Н. Боголюбова по </a:t>
            </a:r>
          </a:p>
          <a:p>
            <a:pPr algn="just" eaLnBrk="1" hangingPunct="1"/>
            <a:r>
              <a:rPr lang="ru-RU" b="1">
                <a:solidFill>
                  <a:srgbClr val="FF3300"/>
                </a:solidFill>
              </a:rPr>
              <a:t>теории неидеального бозе-газа.</a:t>
            </a:r>
            <a:r>
              <a:rPr lang="en-US" b="1">
                <a:solidFill>
                  <a:srgbClr val="FF3300"/>
                </a:solidFill>
              </a:rPr>
              <a:t>”</a:t>
            </a:r>
            <a:r>
              <a:rPr lang="ru-RU"/>
              <a:t>                                                   </a:t>
            </a:r>
          </a:p>
        </p:txBody>
      </p:sp>
      <p:sp>
        <p:nvSpPr>
          <p:cNvPr id="50184" name="Text Box 15"/>
          <p:cNvSpPr txBox="1">
            <a:spLocks noChangeArrowheads="1"/>
          </p:cNvSpPr>
          <p:nvPr/>
        </p:nvSpPr>
        <p:spPr bwMode="auto">
          <a:xfrm>
            <a:off x="6300788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6" grpId="0"/>
      <p:bldP spid="50186" grpId="1"/>
      <p:bldP spid="50187" grpId="0"/>
      <p:bldP spid="50187" grpId="1"/>
      <p:bldP spid="50189" grpId="0"/>
      <p:bldP spid="50189" grpId="1"/>
      <p:bldP spid="5019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323850" y="4508500"/>
            <a:ext cx="85693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>
                <a:solidFill>
                  <a:srgbClr val="0033CC"/>
                </a:solidFill>
              </a:rPr>
              <a:t>“</a:t>
            </a:r>
            <a:r>
              <a:rPr lang="ru-RU" b="1">
                <a:solidFill>
                  <a:srgbClr val="0033CC"/>
                </a:solidFill>
              </a:rPr>
              <a:t>Облик Николая Николаевича как человека характеризует его отношение к событиям, связанным с именем А.Д. Сахарова, и к деятельности своего ученика А.А. Логунова. Боголюбов </a:t>
            </a:r>
            <a:r>
              <a:rPr lang="ru-RU" b="1" u="sng">
                <a:solidFill>
                  <a:srgbClr val="FF3300"/>
                </a:solidFill>
              </a:rPr>
              <a:t>не подписал</a:t>
            </a:r>
            <a:r>
              <a:rPr lang="ru-RU" b="1">
                <a:solidFill>
                  <a:srgbClr val="0033CC"/>
                </a:solidFill>
              </a:rPr>
              <a:t> письмо против Сахарова, опубликованное в «Правде», под которым поставили свои подписи многие академики. В связи с этим Боголюбов рассказывал мне, как президент Академии наук М.В. Келдыш приходил за подписью к академику И.М. Виноградову.</a:t>
            </a:r>
            <a:r>
              <a:rPr lang="en-US" b="1">
                <a:solidFill>
                  <a:srgbClr val="0033CC"/>
                </a:solidFill>
              </a:rPr>
              <a:t>”</a:t>
            </a:r>
            <a:r>
              <a:rPr lang="ru-RU" b="1">
                <a:solidFill>
                  <a:srgbClr val="0033CC"/>
                </a:solidFill>
              </a:rPr>
              <a:t> </a:t>
            </a:r>
          </a:p>
        </p:txBody>
      </p:sp>
      <p:grpSp>
        <p:nvGrpSpPr>
          <p:cNvPr id="51203" name="Group 9"/>
          <p:cNvGrpSpPr>
            <a:grpSpLocks/>
          </p:cNvGrpSpPr>
          <p:nvPr/>
        </p:nvGrpSpPr>
        <p:grpSpPr bwMode="auto">
          <a:xfrm>
            <a:off x="290513" y="404813"/>
            <a:ext cx="3205162" cy="4170362"/>
            <a:chOff x="183" y="255"/>
            <a:chExt cx="2019" cy="2627"/>
          </a:xfrm>
        </p:grpSpPr>
        <p:pic>
          <p:nvPicPr>
            <p:cNvPr id="5121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55"/>
              <a:ext cx="1548" cy="2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212" name="Text Box 11"/>
            <p:cNvSpPr txBox="1">
              <a:spLocks noChangeArrowheads="1"/>
            </p:cNvSpPr>
            <p:nvPr/>
          </p:nvSpPr>
          <p:spPr bwMode="auto">
            <a:xfrm>
              <a:off x="183" y="2478"/>
              <a:ext cx="201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b="1" dirty="0"/>
                <a:t>Александр Ильич </a:t>
              </a:r>
              <a:r>
                <a:rPr lang="ru-RU" b="1" dirty="0" err="1"/>
                <a:t>Ахиезер</a:t>
              </a:r>
              <a:endParaRPr lang="ru-RU" b="1" dirty="0"/>
            </a:p>
            <a:p>
              <a:pPr eaLnBrk="1" hangingPunct="1"/>
              <a:r>
                <a:rPr lang="ru-RU" b="1" dirty="0"/>
                <a:t>(1911–2000)</a:t>
              </a:r>
            </a:p>
          </p:txBody>
        </p:sp>
      </p:grpSp>
      <p:sp>
        <p:nvSpPr>
          <p:cNvPr id="51204" name="Rectangle 12"/>
          <p:cNvSpPr>
            <a:spLocks noChangeArrowheads="1"/>
          </p:cNvSpPr>
          <p:nvPr/>
        </p:nvSpPr>
        <p:spPr bwMode="auto">
          <a:xfrm>
            <a:off x="3492500" y="404813"/>
            <a:ext cx="52578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/>
              <a:t>    “</a:t>
            </a:r>
            <a:r>
              <a:rPr lang="ru-RU" b="1"/>
              <a:t>Когда мы остались втроем, мне показалось, что я Боголюбова знаю с детских лет, настолько легко было с ним</a:t>
            </a:r>
            <a:r>
              <a:rPr lang="en-US" b="1"/>
              <a:t> </a:t>
            </a:r>
            <a:r>
              <a:rPr lang="ru-RU" b="1"/>
              <a:t>разговаривать,  он понимал все с полуслова.</a:t>
            </a:r>
            <a:r>
              <a:rPr lang="en-US" b="1"/>
              <a:t> &lt;…&gt; </a:t>
            </a:r>
            <a:r>
              <a:rPr lang="ru-RU" b="1"/>
              <a:t>Его энциклопедическим</a:t>
            </a:r>
            <a:r>
              <a:rPr lang="en-US" b="1"/>
              <a:t> </a:t>
            </a:r>
            <a:r>
              <a:rPr lang="ru-RU" b="1"/>
              <a:t>знаниям, остроумным и точным суждениям и высказываниям я всегда поражался. И уходя от него, я чувствовал, что</a:t>
            </a:r>
            <a:r>
              <a:rPr lang="en-US" b="1"/>
              <a:t> </a:t>
            </a:r>
            <a:r>
              <a:rPr lang="ru-RU" b="1"/>
              <a:t>получил важный духовный заряд, и у меня далее как-то на душе становилось легче.</a:t>
            </a:r>
            <a:r>
              <a:rPr lang="en-US" b="1"/>
              <a:t>”</a:t>
            </a:r>
            <a:r>
              <a:rPr lang="ru-RU" b="1"/>
              <a:t> </a:t>
            </a: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539750" y="4868863"/>
            <a:ext cx="80867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/>
              <a:t>  “</a:t>
            </a:r>
            <a:r>
              <a:rPr lang="ru-RU" b="1"/>
              <a:t>Что касается А.А. Логунова, то он развивал антиэйнштейновскую </a:t>
            </a:r>
            <a:endParaRPr lang="en-US" b="1"/>
          </a:p>
          <a:p>
            <a:pPr algn="just" eaLnBrk="1" hangingPunct="1"/>
            <a:r>
              <a:rPr lang="ru-RU" b="1"/>
              <a:t>теорию гравитации, имел по этому вопросу множество</a:t>
            </a:r>
            <a:r>
              <a:rPr lang="en-US" b="1"/>
              <a:t> </a:t>
            </a:r>
            <a:r>
              <a:rPr lang="ru-RU" b="1"/>
              <a:t>публикаций, </a:t>
            </a:r>
            <a:endParaRPr lang="en-US" b="1"/>
          </a:p>
          <a:p>
            <a:pPr algn="just" eaLnBrk="1" hangingPunct="1"/>
            <a:r>
              <a:rPr lang="ru-RU" b="1"/>
              <a:t>но поддержки Боголюбова в этой деятельности не получил.</a:t>
            </a:r>
            <a:r>
              <a:rPr lang="en-US" b="1"/>
              <a:t>”</a:t>
            </a:r>
            <a:r>
              <a:rPr lang="ru-RU" b="1"/>
              <a:t> </a:t>
            </a:r>
          </a:p>
        </p:txBody>
      </p:sp>
      <p:sp>
        <p:nvSpPr>
          <p:cNvPr id="51206" name="Text Box 15"/>
          <p:cNvSpPr txBox="1">
            <a:spLocks noChangeArrowheads="1"/>
          </p:cNvSpPr>
          <p:nvPr/>
        </p:nvSpPr>
        <p:spPr bwMode="auto">
          <a:xfrm>
            <a:off x="6300788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  <p:sp>
        <p:nvSpPr>
          <p:cNvPr id="51207" name="Text Box 16"/>
          <p:cNvSpPr txBox="1">
            <a:spLocks noChangeArrowheads="1"/>
          </p:cNvSpPr>
          <p:nvPr/>
        </p:nvSpPr>
        <p:spPr bwMode="auto">
          <a:xfrm>
            <a:off x="6300788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  <p:sp>
        <p:nvSpPr>
          <p:cNvPr id="51208" name="Text Box 17"/>
          <p:cNvSpPr txBox="1">
            <a:spLocks noChangeArrowheads="1"/>
          </p:cNvSpPr>
          <p:nvPr/>
        </p:nvSpPr>
        <p:spPr bwMode="auto">
          <a:xfrm>
            <a:off x="6300788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  <p:sp>
        <p:nvSpPr>
          <p:cNvPr id="51209" name="Text Box 18"/>
          <p:cNvSpPr txBox="1">
            <a:spLocks noChangeArrowheads="1"/>
          </p:cNvSpPr>
          <p:nvPr/>
        </p:nvSpPr>
        <p:spPr bwMode="auto">
          <a:xfrm>
            <a:off x="6300788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  <p:sp>
        <p:nvSpPr>
          <p:cNvPr id="51210" name="Text Box 19"/>
          <p:cNvSpPr txBox="1">
            <a:spLocks noChangeArrowheads="1"/>
          </p:cNvSpPr>
          <p:nvPr/>
        </p:nvSpPr>
        <p:spPr bwMode="auto">
          <a:xfrm>
            <a:off x="6300788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/>
      <p:bldP spid="47111" grpId="1"/>
      <p:bldP spid="47111" grpId="2"/>
      <p:bldP spid="47117" grpId="0"/>
      <p:bldP spid="47117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14" name="Group 10"/>
          <p:cNvGrpSpPr>
            <a:grpSpLocks/>
          </p:cNvGrpSpPr>
          <p:nvPr/>
        </p:nvGrpSpPr>
        <p:grpSpPr bwMode="auto">
          <a:xfrm>
            <a:off x="250825" y="333375"/>
            <a:ext cx="3744913" cy="3184525"/>
            <a:chOff x="158" y="210"/>
            <a:chExt cx="2359" cy="2006"/>
          </a:xfrm>
        </p:grpSpPr>
        <p:sp>
          <p:nvSpPr>
            <p:cNvPr id="52235" name="Rectangle 4"/>
            <p:cNvSpPr>
              <a:spLocks noChangeArrowheads="1"/>
            </p:cNvSpPr>
            <p:nvPr/>
          </p:nvSpPr>
          <p:spPr bwMode="auto">
            <a:xfrm>
              <a:off x="158" y="255"/>
              <a:ext cx="2294" cy="1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>
                  <a:solidFill>
                    <a:srgbClr val="0033CC"/>
                  </a:solidFill>
                </a:rPr>
                <a:t>Воспоминания </a:t>
              </a:r>
              <a:endParaRPr lang="en-US">
                <a:solidFill>
                  <a:srgbClr val="0033CC"/>
                </a:solidFill>
              </a:endParaRPr>
            </a:p>
            <a:p>
              <a:pPr eaLnBrk="1" hangingPunct="1"/>
              <a:r>
                <a:rPr lang="ru-RU">
                  <a:solidFill>
                    <a:srgbClr val="0033CC"/>
                  </a:solidFill>
                </a:rPr>
                <a:t>об академике Н. Н. Боголюбове </a:t>
              </a:r>
              <a:endParaRPr lang="en-US">
                <a:solidFill>
                  <a:srgbClr val="0033CC"/>
                </a:solidFill>
              </a:endParaRPr>
            </a:p>
            <a:p>
              <a:pPr eaLnBrk="1" hangingPunct="1"/>
              <a:endParaRPr lang="en-US">
                <a:solidFill>
                  <a:srgbClr val="0033CC"/>
                </a:solidFill>
              </a:endParaRPr>
            </a:p>
            <a:p>
              <a:pPr eaLnBrk="1" hangingPunct="1"/>
              <a:r>
                <a:rPr lang="ru-RU">
                  <a:solidFill>
                    <a:srgbClr val="0033CC"/>
                  </a:solidFill>
                </a:rPr>
                <a:t>К 100-летию со дня рождения</a:t>
              </a:r>
              <a:r>
                <a:rPr lang="ru-RU"/>
                <a:t> </a:t>
              </a:r>
              <a:endParaRPr lang="en-US"/>
            </a:p>
            <a:p>
              <a:pPr eaLnBrk="1" hangingPunct="1"/>
              <a:endParaRPr lang="ru-RU"/>
            </a:p>
            <a:p>
              <a:pPr eaLnBrk="1" hangingPunct="1"/>
              <a:endParaRPr lang="ru-RU"/>
            </a:p>
            <a:p>
              <a:pPr eaLnBrk="1" hangingPunct="1"/>
              <a:endParaRPr lang="ru-RU"/>
            </a:p>
            <a:p>
              <a:pPr eaLnBrk="1" hangingPunct="1"/>
              <a:endParaRPr lang="ru-RU"/>
            </a:p>
            <a:p>
              <a:pPr eaLnBrk="1" hangingPunct="1"/>
              <a:r>
                <a:rPr lang="ru-RU"/>
                <a:t> МИАН</a:t>
              </a:r>
            </a:p>
            <a:p>
              <a:pPr eaLnBrk="1" hangingPunct="1"/>
              <a:r>
                <a:rPr lang="ru-RU"/>
                <a:t>Москва</a:t>
              </a:r>
            </a:p>
            <a:p>
              <a:pPr eaLnBrk="1" hangingPunct="1"/>
              <a:r>
                <a:rPr lang="ru-RU"/>
                <a:t> 2009</a:t>
              </a:r>
            </a:p>
          </p:txBody>
        </p:sp>
        <p:sp>
          <p:nvSpPr>
            <p:cNvPr id="52236" name="Rectangle 5"/>
            <p:cNvSpPr>
              <a:spLocks noChangeArrowheads="1"/>
            </p:cNvSpPr>
            <p:nvPr/>
          </p:nvSpPr>
          <p:spPr bwMode="auto">
            <a:xfrm>
              <a:off x="158" y="210"/>
              <a:ext cx="2359" cy="19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grpSp>
        <p:nvGrpSpPr>
          <p:cNvPr id="72713" name="Group 9"/>
          <p:cNvGrpSpPr>
            <a:grpSpLocks/>
          </p:cNvGrpSpPr>
          <p:nvPr/>
        </p:nvGrpSpPr>
        <p:grpSpPr bwMode="auto">
          <a:xfrm>
            <a:off x="250825" y="4149725"/>
            <a:ext cx="3816350" cy="1366838"/>
            <a:chOff x="158" y="2614"/>
            <a:chExt cx="2404" cy="861"/>
          </a:xfrm>
        </p:grpSpPr>
        <p:sp>
          <p:nvSpPr>
            <p:cNvPr id="52233" name="Rectangle 6"/>
            <p:cNvSpPr>
              <a:spLocks noChangeArrowheads="1"/>
            </p:cNvSpPr>
            <p:nvPr/>
          </p:nvSpPr>
          <p:spPr bwMode="auto">
            <a:xfrm>
              <a:off x="204" y="2750"/>
              <a:ext cx="2358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>
                  <a:solidFill>
                    <a:srgbClr val="FF3300"/>
                  </a:solidFill>
                </a:rPr>
                <a:t>Сдано в набор 27.07.2009. </a:t>
              </a:r>
            </a:p>
            <a:p>
              <a:pPr eaLnBrk="1" hangingPunct="1"/>
              <a:r>
                <a:rPr lang="ru-RU">
                  <a:solidFill>
                    <a:srgbClr val="FF3300"/>
                  </a:solidFill>
                </a:rPr>
                <a:t>Подписано в печать17.08.2009. </a:t>
              </a:r>
            </a:p>
            <a:p>
              <a:pPr eaLnBrk="1" hangingPunct="1"/>
              <a:r>
                <a:rPr lang="ru-RU">
                  <a:solidFill>
                    <a:srgbClr val="FF3300"/>
                  </a:solidFill>
                </a:rPr>
                <a:t>Тираж 200 экз. </a:t>
              </a:r>
            </a:p>
          </p:txBody>
        </p:sp>
        <p:sp>
          <p:nvSpPr>
            <p:cNvPr id="52234" name="Rectangle 7"/>
            <p:cNvSpPr>
              <a:spLocks noChangeArrowheads="1"/>
            </p:cNvSpPr>
            <p:nvPr/>
          </p:nvSpPr>
          <p:spPr bwMode="auto">
            <a:xfrm>
              <a:off x="158" y="2614"/>
              <a:ext cx="2359" cy="8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grpSp>
        <p:nvGrpSpPr>
          <p:cNvPr id="72715" name="Group 11"/>
          <p:cNvGrpSpPr>
            <a:grpSpLocks/>
          </p:cNvGrpSpPr>
          <p:nvPr/>
        </p:nvGrpSpPr>
        <p:grpSpPr bwMode="auto">
          <a:xfrm>
            <a:off x="395288" y="339725"/>
            <a:ext cx="8208962" cy="6084888"/>
            <a:chOff x="249" y="214"/>
            <a:chExt cx="5171" cy="3833"/>
          </a:xfrm>
        </p:grpSpPr>
        <p:sp>
          <p:nvSpPr>
            <p:cNvPr id="52231" name="Rectangle 12"/>
            <p:cNvSpPr>
              <a:spLocks noChangeArrowheads="1"/>
            </p:cNvSpPr>
            <p:nvPr/>
          </p:nvSpPr>
          <p:spPr bwMode="auto">
            <a:xfrm>
              <a:off x="249" y="1394"/>
              <a:ext cx="5171" cy="2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en-US" dirty="0"/>
                <a:t>&lt;…&gt; </a:t>
              </a:r>
              <a:r>
                <a:rPr lang="ru-RU" dirty="0"/>
                <a:t>Перехожу к событию неприятному, доставившему Николаю Николаевичу настоящие огорчения. Можно было бы этой темы совсем не касаться, но тогда некоторые важные события в жизни Николая Николаевича останутся непонятными. Зашла как-то в московскую квартиру Николая Николаевича его невестка Катя. А Николай Николаевич в мрачнейшем настроении. Пожаловался: “Пришел Келдыш, принес письмо с осуждением А.Д. Сахарова. Говорит: «Как водку пить, так вместе, а как говно хлебать, так я один. Подпишите, Николай Николаевич!»”  Какие еще аргументы приводил М.В. Келдыш, неизвестно, но </a:t>
              </a:r>
              <a:r>
                <a:rPr lang="ru-RU" b="1" dirty="0"/>
                <a:t>подпись Николая Николаевича под этим письмом появилась. </a:t>
              </a:r>
              <a:r>
                <a:rPr lang="ru-RU" dirty="0"/>
                <a:t>Знающие люди говорят, что именно в этом году Нобелевский комитет уже принял предварительное решение о присуждении Николаю Николаевичу премии по физике. А предварительное решение, как правило, обычно и утверждается официально. Но после этого письма срочно была сделана замена. </a:t>
              </a:r>
            </a:p>
          </p:txBody>
        </p:sp>
        <p:sp>
          <p:nvSpPr>
            <p:cNvPr id="52232" name="Rectangle 13"/>
            <p:cNvSpPr>
              <a:spLocks noChangeArrowheads="1"/>
            </p:cNvSpPr>
            <p:nvPr/>
          </p:nvSpPr>
          <p:spPr bwMode="auto">
            <a:xfrm>
              <a:off x="1288" y="214"/>
              <a:ext cx="2984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b="1"/>
                <a:t>Учитель в науке и в жизни </a:t>
              </a:r>
            </a:p>
            <a:p>
              <a:pPr eaLnBrk="1" hangingPunct="1"/>
              <a:r>
                <a:rPr lang="ru-RU" b="1"/>
                <a:t>Воспоминания о Николае Николаевиче </a:t>
              </a:r>
            </a:p>
            <a:p>
              <a:pPr eaLnBrk="1" hangingPunct="1"/>
              <a:r>
                <a:rPr lang="ru-RU" b="1"/>
                <a:t>Боголюбове </a:t>
              </a:r>
            </a:p>
            <a:p>
              <a:pPr eaLnBrk="1" hangingPunct="1"/>
              <a:endParaRPr lang="ru-RU"/>
            </a:p>
            <a:p>
              <a:pPr eaLnBrk="1" hangingPunct="1"/>
              <a:r>
                <a:rPr lang="ru-RU" i="1"/>
                <a:t>Б.А. Арбузов </a:t>
              </a:r>
            </a:p>
          </p:txBody>
        </p:sp>
      </p:grp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0" y="-16136"/>
            <a:ext cx="64428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3300"/>
                </a:solidFill>
              </a:rPr>
              <a:t>https://www.eduspb.com/public/books/byograf/bogoliub_0.pdf</a:t>
            </a:r>
            <a:endParaRPr lang="ru-RU" dirty="0">
              <a:solidFill>
                <a:srgbClr val="FF3300"/>
              </a:solidFill>
            </a:endParaRPr>
          </a:p>
        </p:txBody>
      </p:sp>
      <p:sp>
        <p:nvSpPr>
          <p:cNvPr id="52230" name="Text Box 15"/>
          <p:cNvSpPr txBox="1">
            <a:spLocks noChangeArrowheads="1"/>
          </p:cNvSpPr>
          <p:nvPr/>
        </p:nvSpPr>
        <p:spPr bwMode="auto">
          <a:xfrm>
            <a:off x="6553200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ChangeArrowheads="1"/>
          </p:cNvSpPr>
          <p:nvPr/>
        </p:nvSpPr>
        <p:spPr bwMode="auto">
          <a:xfrm>
            <a:off x="900113" y="2924175"/>
            <a:ext cx="741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b="1">
                <a:solidFill>
                  <a:srgbClr val="0033CC"/>
                </a:solidFill>
                <a:cs typeface="Times New Roman" panose="02020603050405020304" pitchFamily="18" charset="0"/>
              </a:rPr>
              <a:t>“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Близкие к Н.Н. люди (в частности, его сын Николай Николаевич-младший) утверждают, что Боголюбов вообще не ставил своей подписи под осуждением Сахарова, это сделали против его воли люди из аппарата Президиума АН СССР. Есть и другие версии. Я не могу судить о событиях, мне неизвестных</a:t>
            </a:r>
            <a:r>
              <a:rPr lang="ru-RU" b="1">
                <a:solidFill>
                  <a:srgbClr val="0033CC"/>
                </a:solidFill>
                <a:cs typeface="Times New Roman" panose="02020603050405020304" pitchFamily="18" charset="0"/>
              </a:rPr>
              <a:t>“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53251" name="Rectangle 7"/>
          <p:cNvSpPr>
            <a:spLocks noChangeArrowheads="1"/>
          </p:cNvSpPr>
          <p:nvPr/>
        </p:nvSpPr>
        <p:spPr bwMode="auto">
          <a:xfrm>
            <a:off x="1727200" y="339725"/>
            <a:ext cx="64452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/>
              <a:t>       Профессор </a:t>
            </a:r>
            <a:r>
              <a:rPr lang="ru-RU" b="1"/>
              <a:t>Анатолий Вадимович Свидзинский</a:t>
            </a:r>
            <a:r>
              <a:rPr lang="ru-RU"/>
              <a:t> − заведующий кафедрой теоретической и математической физики Волынского национального университета им. Леси Украинки.</a:t>
            </a:r>
          </a:p>
        </p:txBody>
      </p:sp>
      <p:sp>
        <p:nvSpPr>
          <p:cNvPr id="53252" name="Text Box 8"/>
          <p:cNvSpPr txBox="1">
            <a:spLocks noChangeArrowheads="1"/>
          </p:cNvSpPr>
          <p:nvPr/>
        </p:nvSpPr>
        <p:spPr bwMode="auto">
          <a:xfrm>
            <a:off x="6553200" y="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  <p:sp>
        <p:nvSpPr>
          <p:cNvPr id="53253" name="Rectangle 9"/>
          <p:cNvSpPr>
            <a:spLocks noChangeArrowheads="1"/>
          </p:cNvSpPr>
          <p:nvPr/>
        </p:nvSpPr>
        <p:spPr bwMode="auto">
          <a:xfrm>
            <a:off x="3308350" y="1628775"/>
            <a:ext cx="5581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/>
              <a:t>Ежедневная всеукраинская газета «День», №150, </a:t>
            </a:r>
          </a:p>
          <a:p>
            <a:pPr algn="l" eaLnBrk="1" hangingPunct="1"/>
            <a:r>
              <a:rPr lang="ru-RU"/>
              <a:t>27 августа 2009 г. </a:t>
            </a:r>
            <a:r>
              <a:rPr lang="ru-RU">
                <a:hlinkClick r:id="rId2"/>
              </a:rPr>
              <a:t>http://www.day.kiev.ua/279053/</a:t>
            </a:r>
            <a:r>
              <a:rPr lang="ru-RU"/>
              <a:t>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4"/>
          <p:cNvGrpSpPr>
            <a:grpSpLocks/>
          </p:cNvGrpSpPr>
          <p:nvPr/>
        </p:nvGrpSpPr>
        <p:grpSpPr bwMode="auto">
          <a:xfrm>
            <a:off x="290513" y="404813"/>
            <a:ext cx="3205162" cy="4170362"/>
            <a:chOff x="183" y="255"/>
            <a:chExt cx="2019" cy="2627"/>
          </a:xfrm>
        </p:grpSpPr>
        <p:pic>
          <p:nvPicPr>
            <p:cNvPr id="5427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55"/>
              <a:ext cx="1548" cy="2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278" name="Text Box 6"/>
            <p:cNvSpPr txBox="1">
              <a:spLocks noChangeArrowheads="1"/>
            </p:cNvSpPr>
            <p:nvPr/>
          </p:nvSpPr>
          <p:spPr bwMode="auto">
            <a:xfrm>
              <a:off x="183" y="2478"/>
              <a:ext cx="201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b="1" dirty="0"/>
                <a:t>Александр Ильич </a:t>
              </a:r>
              <a:r>
                <a:rPr lang="ru-RU" b="1" dirty="0" err="1"/>
                <a:t>Ахиезер</a:t>
              </a:r>
              <a:endParaRPr lang="ru-RU" b="1" dirty="0"/>
            </a:p>
            <a:p>
              <a:pPr eaLnBrk="1" hangingPunct="1"/>
              <a:r>
                <a:rPr lang="ru-RU" b="1" dirty="0"/>
                <a:t>(1911–2000)</a:t>
              </a:r>
            </a:p>
          </p:txBody>
        </p:sp>
      </p:grpSp>
      <p:sp>
        <p:nvSpPr>
          <p:cNvPr id="54275" name="Rectangle 25"/>
          <p:cNvSpPr>
            <a:spLocks noChangeArrowheads="1"/>
          </p:cNvSpPr>
          <p:nvPr/>
        </p:nvSpPr>
        <p:spPr bwMode="auto">
          <a:xfrm>
            <a:off x="6948488" y="0"/>
            <a:ext cx="1973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i="1">
                <a:solidFill>
                  <a:srgbClr val="0033CC"/>
                </a:solidFill>
                <a:latin typeface="Times New Roman" panose="02020603050405020304" pitchFamily="18" charset="0"/>
              </a:rPr>
              <a:t>Из воспоминаний</a:t>
            </a:r>
          </a:p>
        </p:txBody>
      </p:sp>
      <p:sp>
        <p:nvSpPr>
          <p:cNvPr id="54276" name="Rectangle 26"/>
          <p:cNvSpPr>
            <a:spLocks noChangeArrowheads="1"/>
          </p:cNvSpPr>
          <p:nvPr/>
        </p:nvSpPr>
        <p:spPr bwMode="auto">
          <a:xfrm>
            <a:off x="4067175" y="1341438"/>
            <a:ext cx="4332288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b="1">
                <a:solidFill>
                  <a:srgbClr val="FF3300"/>
                </a:solidFill>
              </a:rPr>
              <a:t>   “</a:t>
            </a:r>
            <a:r>
              <a:rPr lang="ru-RU" b="1">
                <a:solidFill>
                  <a:srgbClr val="FF3300"/>
                </a:solidFill>
              </a:rPr>
              <a:t>Н.Н. Боголюбов всегда старался поддерживать хорошие начинания. Когда в Москве создавался Институт </a:t>
            </a:r>
            <a:r>
              <a:rPr lang="en-US" b="1">
                <a:solidFill>
                  <a:srgbClr val="FF3300"/>
                </a:solidFill>
              </a:rPr>
              <a:t> </a:t>
            </a:r>
            <a:r>
              <a:rPr lang="ru-RU" b="1">
                <a:solidFill>
                  <a:srgbClr val="FF3300"/>
                </a:solidFill>
              </a:rPr>
              <a:t>теоретической физики им. Л.Д. Ландау, то именно он поддержал инициатора создания института академика Исаака Марковича Халатникова.</a:t>
            </a:r>
            <a:r>
              <a:rPr lang="en-US" b="1">
                <a:solidFill>
                  <a:srgbClr val="FF3300"/>
                </a:solidFill>
              </a:rPr>
              <a:t>”</a:t>
            </a:r>
            <a:r>
              <a:rPr lang="ru-RU" b="1">
                <a:solidFill>
                  <a:srgbClr val="FF33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64" b="9074"/>
          <a:stretch/>
        </p:blipFill>
        <p:spPr>
          <a:xfrm>
            <a:off x="1540902" y="188640"/>
            <a:ext cx="1297215" cy="1561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0"/>
          <a:stretch/>
        </p:blipFill>
        <p:spPr>
          <a:xfrm>
            <a:off x="3930132" y="189041"/>
            <a:ext cx="1200406" cy="1717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79" y="213191"/>
            <a:ext cx="1231446" cy="15367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0902" y="1749912"/>
            <a:ext cx="1347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А. Пуанкаре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62591" y="1749912"/>
            <a:ext cx="1695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Н.Н. Боголюбов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9912" y="1759391"/>
            <a:ext cx="1462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В.И. Арнольд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7902" y="2205756"/>
            <a:ext cx="527093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i="1" dirty="0">
                <a:solidFill>
                  <a:srgbClr val="0033CC"/>
                </a:solidFill>
              </a:rPr>
              <a:t>Вы, вероятно, не знаете, как много у Пуанкаре, </a:t>
            </a:r>
          </a:p>
          <a:p>
            <a:r>
              <a:rPr lang="ru-RU" sz="1700" i="1" dirty="0">
                <a:solidFill>
                  <a:srgbClr val="0033CC"/>
                </a:solidFill>
              </a:rPr>
              <a:t>у Боголюбова и у Арнольда общего.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93852" y="2906377"/>
            <a:ext cx="544559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i="1" dirty="0">
                <a:solidFill>
                  <a:srgbClr val="0033CC"/>
                </a:solidFill>
              </a:rPr>
              <a:t>Все мы по образованию математики, по роду </a:t>
            </a:r>
          </a:p>
          <a:p>
            <a:r>
              <a:rPr lang="ru-RU" sz="1700" i="1" dirty="0">
                <a:solidFill>
                  <a:srgbClr val="0033CC"/>
                </a:solidFill>
              </a:rPr>
              <a:t>деятельности – скорее физики, а в глубине души </a:t>
            </a:r>
          </a:p>
          <a:p>
            <a:r>
              <a:rPr lang="ru-RU" sz="1700" i="1" dirty="0">
                <a:solidFill>
                  <a:srgbClr val="0033CC"/>
                </a:solidFill>
              </a:rPr>
              <a:t>– даже естествоиспытатели.</a:t>
            </a:r>
          </a:p>
        </p:txBody>
      </p:sp>
      <p:pic>
        <p:nvPicPr>
          <p:cNvPr id="13" name="Picture 2" descr="umn_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7" y="2107275"/>
            <a:ext cx="2419052" cy="342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6"/>
          <a:stretch/>
        </p:blipFill>
        <p:spPr>
          <a:xfrm>
            <a:off x="158517" y="4372970"/>
            <a:ext cx="8709199" cy="115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3749" r="4000" b="1276"/>
          <a:stretch/>
        </p:blipFill>
        <p:spPr>
          <a:xfrm>
            <a:off x="1115616" y="260648"/>
            <a:ext cx="2892892" cy="415067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4355976" y="1556792"/>
            <a:ext cx="2880320" cy="3969732"/>
            <a:chOff x="4355976" y="1556792"/>
            <a:chExt cx="2880320" cy="396973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48"/>
            <a:stretch/>
          </p:blipFill>
          <p:spPr>
            <a:xfrm>
              <a:off x="4355976" y="1556792"/>
              <a:ext cx="2880320" cy="35610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017718" y="5157192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1971 – 1973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28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проспект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8" y="604709"/>
            <a:ext cx="30099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 descr="проспект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52936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1" descr="проспект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16540"/>
            <a:ext cx="32385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13"/>
          <p:cNvSpPr txBox="1">
            <a:spLocks noChangeArrowheads="1"/>
          </p:cNvSpPr>
          <p:nvPr/>
        </p:nvSpPr>
        <p:spPr bwMode="auto">
          <a:xfrm>
            <a:off x="2195736" y="5900860"/>
            <a:ext cx="490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0033CC"/>
                </a:solidFill>
              </a:rPr>
              <a:t>Дубна, проспект имени Н. Н. Боголюбова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23527" y="1052736"/>
            <a:ext cx="3816424" cy="5255938"/>
            <a:chOff x="3244730" y="466281"/>
            <a:chExt cx="2618987" cy="356689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859" y="466281"/>
              <a:ext cx="2514729" cy="298465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244730" y="3448403"/>
              <a:ext cx="2618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33CC"/>
                  </a:solidFill>
                </a:rPr>
                <a:t>Храм Похвалы </a:t>
              </a:r>
            </a:p>
            <a:p>
              <a:pPr algn="ctr"/>
              <a:r>
                <a:rPr lang="ru-RU" sz="1600" b="1" dirty="0">
                  <a:solidFill>
                    <a:srgbClr val="0033CC"/>
                  </a:solidFill>
                </a:rPr>
                <a:t>Пресвятой Богородицы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52736"/>
            <a:ext cx="422547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4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204913"/>
            <a:ext cx="638175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Text Box 7"/>
          <p:cNvSpPr txBox="1">
            <a:spLocks noChangeArrowheads="1"/>
          </p:cNvSpPr>
          <p:nvPr/>
        </p:nvSpPr>
        <p:spPr bwMode="auto">
          <a:xfrm>
            <a:off x="539750" y="5805488"/>
            <a:ext cx="7966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0033CC"/>
                </a:solidFill>
              </a:rPr>
              <a:t>Дубна, Лаборатория теоретической физики имени Н.Н. Боголюбова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протоиер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0"/>
          <a:stretch/>
        </p:blipFill>
        <p:spPr bwMode="auto">
          <a:xfrm>
            <a:off x="742950" y="304800"/>
            <a:ext cx="2168525" cy="3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536575" y="3602038"/>
            <a:ext cx="27114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Протоиерей </a:t>
            </a:r>
          </a:p>
          <a:p>
            <a:pPr eaLnBrk="1" hangingPunct="1"/>
            <a:r>
              <a:rPr lang="ru-RU" b="1"/>
              <a:t>Николай Михайлович </a:t>
            </a:r>
          </a:p>
          <a:p>
            <a:pPr eaLnBrk="1" hangingPunct="1"/>
            <a:r>
              <a:rPr lang="ru-RU" b="1"/>
              <a:t>Боголюбов</a:t>
            </a:r>
          </a:p>
          <a:p>
            <a:pPr eaLnBrk="1" hangingPunct="1"/>
            <a:r>
              <a:rPr lang="ru-RU" b="1"/>
              <a:t>1872 </a:t>
            </a:r>
            <a:r>
              <a:rPr lang="ru-RU"/>
              <a:t> </a:t>
            </a:r>
            <a:r>
              <a:rPr lang="ru-RU" b="1"/>
              <a:t>‒ 1934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059113" y="188913"/>
            <a:ext cx="60848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 dirty="0"/>
              <a:t>1872 </a:t>
            </a:r>
            <a:r>
              <a:rPr lang="ru-RU" b="1" dirty="0">
                <a:cs typeface="Arial" panose="020B0604020202020204" pitchFamily="34" charset="0"/>
              </a:rPr>
              <a:t>‒</a:t>
            </a:r>
            <a:r>
              <a:rPr lang="en-US" b="1" dirty="0"/>
              <a:t> </a:t>
            </a:r>
            <a:r>
              <a:rPr lang="ru-RU" dirty="0"/>
              <a:t> </a:t>
            </a:r>
            <a:r>
              <a:rPr lang="ru-RU" b="1" dirty="0"/>
              <a:t>родился в</a:t>
            </a:r>
            <a:r>
              <a:rPr lang="ru-RU" dirty="0"/>
              <a:t> </a:t>
            </a:r>
            <a:r>
              <a:rPr lang="ru-RU" b="1" dirty="0"/>
              <a:t>селе Павловское</a:t>
            </a:r>
          </a:p>
          <a:p>
            <a:pPr algn="l" eaLnBrk="1" hangingPunct="1"/>
            <a:r>
              <a:rPr lang="ru-RU" dirty="0"/>
              <a:t> </a:t>
            </a:r>
            <a:r>
              <a:rPr lang="ru-RU" b="1" dirty="0" err="1"/>
              <a:t>Ардатовского</a:t>
            </a:r>
            <a:r>
              <a:rPr lang="ru-RU" b="1" dirty="0"/>
              <a:t> уезда Нижегородской губернии</a:t>
            </a:r>
            <a:endParaRPr lang="ru-RU" dirty="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016250" y="836613"/>
            <a:ext cx="5905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 dirty="0"/>
              <a:t> 1886 </a:t>
            </a:r>
            <a:r>
              <a:rPr lang="ru-RU" dirty="0"/>
              <a:t> </a:t>
            </a:r>
            <a:r>
              <a:rPr lang="ru-RU" b="1" dirty="0"/>
              <a:t>‒ окончил </a:t>
            </a:r>
            <a:r>
              <a:rPr lang="ru-RU" b="1" dirty="0" err="1"/>
              <a:t>Лысковское</a:t>
            </a:r>
            <a:r>
              <a:rPr lang="ru-RU" b="1" dirty="0"/>
              <a:t> духовное училище</a:t>
            </a:r>
            <a:r>
              <a:rPr lang="ru-RU" dirty="0"/>
              <a:t>  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900363" y="1268413"/>
            <a:ext cx="5362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b="1" dirty="0"/>
              <a:t>   </a:t>
            </a:r>
            <a:r>
              <a:rPr lang="ru-RU" b="1" dirty="0"/>
              <a:t>1892</a:t>
            </a:r>
            <a:r>
              <a:rPr lang="ru-RU" dirty="0"/>
              <a:t>  </a:t>
            </a:r>
            <a:r>
              <a:rPr lang="ru-RU" b="1" dirty="0"/>
              <a:t>‒ окончил  Нижегородскую духовную </a:t>
            </a:r>
          </a:p>
          <a:p>
            <a:pPr algn="l" eaLnBrk="1" hangingPunct="1"/>
            <a:r>
              <a:rPr lang="ru-RU" b="1" dirty="0"/>
              <a:t>    семинарию</a:t>
            </a:r>
            <a:r>
              <a:rPr lang="ru-RU" dirty="0"/>
              <a:t>  </a:t>
            </a:r>
          </a:p>
        </p:txBody>
      </p:sp>
      <p:grpSp>
        <p:nvGrpSpPr>
          <p:cNvPr id="5133" name="Group 13"/>
          <p:cNvGrpSpPr>
            <a:grpSpLocks/>
          </p:cNvGrpSpPr>
          <p:nvPr/>
        </p:nvGrpSpPr>
        <p:grpSpPr bwMode="auto">
          <a:xfrm>
            <a:off x="3708400" y="765175"/>
            <a:ext cx="4867275" cy="4149725"/>
            <a:chOff x="2426" y="1706"/>
            <a:chExt cx="3066" cy="2614"/>
          </a:xfrm>
        </p:grpSpPr>
        <p:sp>
          <p:nvSpPr>
            <p:cNvPr id="6165" name="Text Box 9"/>
            <p:cNvSpPr txBox="1">
              <a:spLocks noChangeArrowheads="1"/>
            </p:cNvSpPr>
            <p:nvPr/>
          </p:nvSpPr>
          <p:spPr bwMode="auto">
            <a:xfrm>
              <a:off x="2517" y="1706"/>
              <a:ext cx="29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ru-RU" b="1"/>
                <a:t>1896 - Московская Духовная Академия</a:t>
              </a:r>
              <a:r>
                <a:rPr lang="ru-RU"/>
                <a:t>  </a:t>
              </a:r>
            </a:p>
          </p:txBody>
        </p:sp>
        <p:pic>
          <p:nvPicPr>
            <p:cNvPr id="6166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752"/>
              <a:ext cx="3000" cy="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67" name="Rectangle 12"/>
            <p:cNvSpPr>
              <a:spLocks noChangeArrowheads="1"/>
            </p:cNvSpPr>
            <p:nvPr/>
          </p:nvSpPr>
          <p:spPr bwMode="auto">
            <a:xfrm>
              <a:off x="2426" y="3743"/>
              <a:ext cx="2960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/>
                <a:t>Ардатов. Знаменский собор </a:t>
              </a:r>
            </a:p>
            <a:p>
              <a:pPr eaLnBrk="1" hangingPunct="1"/>
              <a:r>
                <a:rPr lang="ru-RU"/>
                <a:t>в честь Знамения Пресвятой Богородицы,</a:t>
              </a:r>
            </a:p>
            <a:p>
              <a:pPr eaLnBrk="1" hangingPunct="1"/>
              <a:r>
                <a:rPr lang="ru-RU"/>
                <a:t> построен в 1802 г.</a:t>
              </a:r>
            </a:p>
          </p:txBody>
        </p:sp>
      </p:grp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030538" y="1946275"/>
            <a:ext cx="56054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b="1"/>
              <a:t> </a:t>
            </a:r>
            <a:r>
              <a:rPr lang="ru-RU" b="1"/>
              <a:t>1892</a:t>
            </a:r>
            <a:r>
              <a:rPr lang="ru-RU"/>
              <a:t> </a:t>
            </a:r>
            <a:r>
              <a:rPr lang="ru-RU" b="1"/>
              <a:t>‒ 1896 </a:t>
            </a:r>
            <a:r>
              <a:rPr lang="ru-RU"/>
              <a:t> </a:t>
            </a:r>
            <a:r>
              <a:rPr lang="ru-RU" b="1"/>
              <a:t>‒ Московская духовная академия,</a:t>
            </a:r>
            <a:r>
              <a:rPr lang="ru-RU"/>
              <a:t> </a:t>
            </a:r>
          </a:p>
          <a:p>
            <a:pPr algn="l" eaLnBrk="1" hangingPunct="1"/>
            <a:r>
              <a:rPr lang="en-US" b="1"/>
              <a:t>  </a:t>
            </a:r>
            <a:r>
              <a:rPr lang="ru-RU" b="1"/>
              <a:t>кандидат богословия 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395288" y="5084763"/>
            <a:ext cx="8496300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/>
              <a:t>1892 г., вступительное сочинение  "Введение в богословие“</a:t>
            </a:r>
            <a:r>
              <a:rPr lang="en-US"/>
              <a:t>:</a:t>
            </a:r>
            <a:endParaRPr lang="ru-RU"/>
          </a:p>
          <a:p>
            <a:pPr algn="l" eaLnBrk="1" hangingPunct="1"/>
            <a:r>
              <a:rPr lang="ru-RU"/>
              <a:t>                 </a:t>
            </a:r>
            <a:r>
              <a:rPr lang="ru-RU" sz="2000"/>
              <a:t> </a:t>
            </a:r>
            <a:r>
              <a:rPr lang="en-US" sz="2000" b="1" i="1">
                <a:solidFill>
                  <a:srgbClr val="0033CC"/>
                </a:solidFill>
                <a:cs typeface="Arial" panose="020B0604020202020204" pitchFamily="34" charset="0"/>
              </a:rPr>
              <a:t>«</a:t>
            </a:r>
            <a:r>
              <a:rPr lang="ru-RU" sz="2000" b="1" i="1">
                <a:solidFill>
                  <a:srgbClr val="0033CC"/>
                </a:solidFill>
                <a:cs typeface="Arial" panose="020B0604020202020204" pitchFamily="34" charset="0"/>
              </a:rPr>
              <a:t>П</a:t>
            </a:r>
            <a:r>
              <a:rPr lang="ru-RU" sz="2000" b="1" i="1">
                <a:solidFill>
                  <a:srgbClr val="0033CC"/>
                </a:solidFill>
              </a:rPr>
              <a:t>ознание Бога и проверка евангельских истин по</a:t>
            </a:r>
            <a:br>
              <a:rPr lang="ru-RU" sz="2000" b="1" i="1">
                <a:solidFill>
                  <a:srgbClr val="0033CC"/>
                </a:solidFill>
              </a:rPr>
            </a:br>
            <a:r>
              <a:rPr lang="ru-RU" sz="2000" b="1" i="1">
                <a:solidFill>
                  <a:srgbClr val="0033CC"/>
                </a:solidFill>
              </a:rPr>
              <a:t>                  методу ничем не отличается от всякого другого                                                       </a:t>
            </a:r>
          </a:p>
          <a:p>
            <a:pPr algn="l" eaLnBrk="1" hangingPunct="1"/>
            <a:r>
              <a:rPr lang="ru-RU" sz="2000" b="1" i="1">
                <a:solidFill>
                  <a:srgbClr val="0033CC"/>
                </a:solidFill>
              </a:rPr>
              <a:t>                   познания,  но происходит на почве нравственного              </a:t>
            </a:r>
          </a:p>
          <a:p>
            <a:pPr algn="l" eaLnBrk="1" hangingPunct="1"/>
            <a:r>
              <a:rPr lang="ru-RU" sz="2000" b="1" i="1">
                <a:solidFill>
                  <a:srgbClr val="0033CC"/>
                </a:solidFill>
              </a:rPr>
              <a:t>                    опыта.»</a:t>
            </a:r>
            <a:r>
              <a:rPr lang="ru-RU"/>
              <a:t> </a:t>
            </a:r>
          </a:p>
        </p:txBody>
      </p:sp>
      <p:grpSp>
        <p:nvGrpSpPr>
          <p:cNvPr id="25" name="Группа 24"/>
          <p:cNvGrpSpPr>
            <a:grpSpLocks/>
          </p:cNvGrpSpPr>
          <p:nvPr/>
        </p:nvGrpSpPr>
        <p:grpSpPr bwMode="auto">
          <a:xfrm>
            <a:off x="619126" y="2111375"/>
            <a:ext cx="7840662" cy="4381500"/>
            <a:chOff x="529205" y="2078762"/>
            <a:chExt cx="7840343" cy="4381499"/>
          </a:xfrm>
        </p:grpSpPr>
        <p:pic>
          <p:nvPicPr>
            <p:cNvPr id="6159" name="Рисунок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5" y="3565034"/>
              <a:ext cx="4559737" cy="2875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60" name="Group 22"/>
            <p:cNvGrpSpPr>
              <a:grpSpLocks/>
            </p:cNvGrpSpPr>
            <p:nvPr/>
          </p:nvGrpSpPr>
          <p:grpSpPr bwMode="auto">
            <a:xfrm>
              <a:off x="5004048" y="2078762"/>
              <a:ext cx="3365500" cy="4381499"/>
              <a:chOff x="2937" y="1176"/>
              <a:chExt cx="2120" cy="2760"/>
            </a:xfrm>
          </p:grpSpPr>
          <p:pic>
            <p:nvPicPr>
              <p:cNvPr id="6161" name="Picture 20" descr="Рисунок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8" y="1176"/>
                <a:ext cx="1944" cy="2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62" name="Text Box 21"/>
              <p:cNvSpPr txBox="1">
                <a:spLocks noChangeArrowheads="1"/>
              </p:cNvSpPr>
              <p:nvPr/>
            </p:nvSpPr>
            <p:spPr bwMode="auto">
              <a:xfrm>
                <a:off x="2937" y="3359"/>
                <a:ext cx="2120" cy="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/>
                  <a:t>Нижегородская </a:t>
                </a:r>
              </a:p>
              <a:p>
                <a:pPr eaLnBrk="1" hangingPunct="1"/>
                <a:r>
                  <a:rPr lang="ru-RU"/>
                  <a:t>Духовная Семинария,</a:t>
                </a:r>
              </a:p>
              <a:p>
                <a:pPr eaLnBrk="1" hangingPunct="1"/>
                <a:r>
                  <a:rPr lang="ru-RU"/>
                  <a:t> основана в 1721 г.</a:t>
                </a:r>
              </a:p>
            </p:txBody>
          </p:sp>
        </p:grpSp>
      </p:grpSp>
      <p:grpSp>
        <p:nvGrpSpPr>
          <p:cNvPr id="30" name="Group 30"/>
          <p:cNvGrpSpPr>
            <a:grpSpLocks/>
          </p:cNvGrpSpPr>
          <p:nvPr/>
        </p:nvGrpSpPr>
        <p:grpSpPr bwMode="auto">
          <a:xfrm>
            <a:off x="3281363" y="2613025"/>
            <a:ext cx="4241800" cy="3535363"/>
            <a:chOff x="2925" y="1570"/>
            <a:chExt cx="2672" cy="2227"/>
          </a:xfrm>
        </p:grpSpPr>
        <p:pic>
          <p:nvPicPr>
            <p:cNvPr id="6157" name="Picture 31" descr="800px-Trinity_view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570"/>
              <a:ext cx="2672" cy="1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8" name="Text Box 32"/>
            <p:cNvSpPr txBox="1">
              <a:spLocks noChangeArrowheads="1"/>
            </p:cNvSpPr>
            <p:nvPr/>
          </p:nvSpPr>
          <p:spPr bwMode="auto">
            <a:xfrm>
              <a:off x="3424" y="3566"/>
              <a:ext cx="17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/>
                <a:t>Троице-Сергиева лавра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06" y="1368425"/>
            <a:ext cx="4847213" cy="3281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  <p:bldP spid="5128" grpId="0"/>
      <p:bldP spid="5143" grpId="0"/>
      <p:bldP spid="514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PICT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20713"/>
            <a:ext cx="698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0" y="5876925"/>
            <a:ext cx="8974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Киев, Институт теоретической физики имени Н.Н. Боголюбова НАН Украины</a:t>
            </a:r>
          </a:p>
        </p:txBody>
      </p:sp>
      <p:sp>
        <p:nvSpPr>
          <p:cNvPr id="57348" name="Rectangle 6"/>
          <p:cNvSpPr>
            <a:spLocks noChangeArrowheads="1"/>
          </p:cNvSpPr>
          <p:nvPr/>
        </p:nvSpPr>
        <p:spPr bwMode="auto">
          <a:xfrm>
            <a:off x="1116013" y="620713"/>
            <a:ext cx="6985000" cy="5256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7" name="Picture 9" descr="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052513"/>
            <a:ext cx="36734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 descr="bog2004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3792537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IMG_32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377983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1574800" y="6092825"/>
            <a:ext cx="1366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Черновцы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6188075" y="6092825"/>
            <a:ext cx="106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Дубна</a:t>
            </a:r>
          </a:p>
          <a:p>
            <a:pPr eaLnBrk="1" hangingPunct="1"/>
            <a:r>
              <a:rPr lang="ru-RU" b="1"/>
              <a:t>(2001 г.)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1" grpId="0"/>
      <p:bldP spid="1742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PIC_24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92150"/>
            <a:ext cx="6503987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250px-Боголюбов_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908050"/>
            <a:ext cx="340360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270250" y="5661025"/>
            <a:ext cx="224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Нижний Новгород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6099175" y="4652963"/>
            <a:ext cx="30448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Скульптор В.В. Глебов, </a:t>
            </a:r>
          </a:p>
          <a:p>
            <a:pPr algn="ctr" eaLnBrk="1" hangingPunct="1">
              <a:defRPr/>
            </a:pPr>
            <a:r>
              <a:rPr lang="ru-RU" sz="1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архитекторы </a:t>
            </a:r>
          </a:p>
          <a:p>
            <a:pPr algn="ctr" eaLnBrk="1" hangingPunct="1">
              <a:defRPr/>
            </a:pPr>
            <a:r>
              <a:rPr lang="ru-RU" sz="1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В.Н. Фурсов, Г.П. Малков,</a:t>
            </a:r>
          </a:p>
          <a:p>
            <a:pPr algn="ctr" eaLnBrk="1" hangingPunct="1">
              <a:defRPr/>
            </a:pPr>
            <a:r>
              <a:rPr lang="ru-RU" sz="1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1983 г.</a:t>
            </a:r>
            <a:endParaRPr lang="ru-RU" sz="1600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  <p:bldP spid="5427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Мемориальная доска в Саров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5902325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3276600" y="5591175"/>
            <a:ext cx="2789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Саров, проспект Мира, д. 37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1" name="Picture 5" descr="bogollubov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33375"/>
            <a:ext cx="4124325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протоиер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"/>
          <a:stretch/>
        </p:blipFill>
        <p:spPr bwMode="auto">
          <a:xfrm>
            <a:off x="250825" y="260350"/>
            <a:ext cx="21685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9" name="Group 15"/>
          <p:cNvGrpSpPr>
            <a:grpSpLocks/>
          </p:cNvGrpSpPr>
          <p:nvPr/>
        </p:nvGrpSpPr>
        <p:grpSpPr bwMode="auto">
          <a:xfrm>
            <a:off x="2916238" y="404813"/>
            <a:ext cx="6334125" cy="928687"/>
            <a:chOff x="1837" y="255"/>
            <a:chExt cx="3990" cy="585"/>
          </a:xfrm>
        </p:grpSpPr>
        <p:sp>
          <p:nvSpPr>
            <p:cNvPr id="7183" name="Rectangle 4"/>
            <p:cNvSpPr>
              <a:spLocks noChangeArrowheads="1"/>
            </p:cNvSpPr>
            <p:nvPr/>
          </p:nvSpPr>
          <p:spPr bwMode="auto">
            <a:xfrm>
              <a:off x="1837" y="255"/>
              <a:ext cx="37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ru-RU" b="1"/>
                <a:t>1897</a:t>
              </a:r>
              <a:r>
                <a:rPr lang="ru-RU" b="1">
                  <a:cs typeface="Arial" panose="020B0604020202020204" pitchFamily="34" charset="0"/>
                </a:rPr>
                <a:t>‒</a:t>
              </a:r>
              <a:r>
                <a:rPr lang="ru-RU" b="1"/>
                <a:t>1909 ‒ Нижегородская духовная семинария,</a:t>
              </a:r>
              <a:r>
                <a:rPr lang="ru-RU"/>
                <a:t>  </a:t>
              </a:r>
            </a:p>
          </p:txBody>
        </p:sp>
        <p:sp>
          <p:nvSpPr>
            <p:cNvPr id="7184" name="Rectangle 6"/>
            <p:cNvSpPr>
              <a:spLocks noChangeArrowheads="1"/>
            </p:cNvSpPr>
            <p:nvPr/>
          </p:nvSpPr>
          <p:spPr bwMode="auto">
            <a:xfrm>
              <a:off x="2478" y="436"/>
              <a:ext cx="334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ru-RU" b="1" i="1">
                  <a:solidFill>
                    <a:srgbClr val="0033CC"/>
                  </a:solidFill>
                </a:rPr>
                <a:t>преподаватель философских наук: логики, </a:t>
              </a:r>
            </a:p>
            <a:p>
              <a:pPr algn="l" eaLnBrk="1" hangingPunct="1"/>
              <a:r>
                <a:rPr lang="ru-RU" b="1" i="1">
                  <a:solidFill>
                    <a:srgbClr val="0033CC"/>
                  </a:solidFill>
                </a:rPr>
                <a:t>психологии и истории философии,</a:t>
              </a:r>
            </a:p>
          </p:txBody>
        </p:sp>
      </p:grp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937000" y="1341438"/>
            <a:ext cx="525621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     Нижегородское женское епархиальное</a:t>
            </a:r>
          </a:p>
          <a:p>
            <a:pPr algn="l" eaLnBrk="1" hangingPunct="1"/>
            <a:r>
              <a:rPr lang="ru-RU" b="1"/>
              <a:t>училище,  </a:t>
            </a:r>
            <a:r>
              <a:rPr lang="ru-RU" b="1" i="1">
                <a:solidFill>
                  <a:srgbClr val="0033CC"/>
                </a:solidFill>
              </a:rPr>
              <a:t>преподаватель Закона Божьего, </a:t>
            </a:r>
          </a:p>
          <a:p>
            <a:pPr algn="l" eaLnBrk="1" hangingPunct="1"/>
            <a:r>
              <a:rPr lang="ru-RU" b="1" i="1">
                <a:solidFill>
                  <a:srgbClr val="0033CC"/>
                </a:solidFill>
              </a:rPr>
              <a:t>географии, русского языка и дидактики</a:t>
            </a:r>
            <a:r>
              <a:rPr lang="ru-RU" i="1">
                <a:solidFill>
                  <a:srgbClr val="0033CC"/>
                </a:solidFill>
              </a:rPr>
              <a:t>. 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987675" y="2276475"/>
            <a:ext cx="578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000" b="1" i="1">
                <a:solidFill>
                  <a:srgbClr val="FF3300"/>
                </a:solidFill>
              </a:rPr>
              <a:t>21 августа 1909 г. родился Н.Н. Боголюбов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2916238" y="2636838"/>
            <a:ext cx="62277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 dirty="0"/>
              <a:t>1909‒1913 ‒ г. Нежин, Черниговская губ., Историко-</a:t>
            </a:r>
          </a:p>
          <a:p>
            <a:pPr algn="l" eaLnBrk="1" hangingPunct="1"/>
            <a:r>
              <a:rPr lang="ru-RU" b="1" dirty="0"/>
              <a:t>          филологический институт князя Безбородко,</a:t>
            </a:r>
          </a:p>
          <a:p>
            <a:pPr algn="l" eaLnBrk="1" hangingPunct="1"/>
            <a:r>
              <a:rPr lang="ru-RU" b="1" i="1" dirty="0"/>
              <a:t>          </a:t>
            </a:r>
            <a:r>
              <a:rPr lang="ru-RU" b="1" i="1" dirty="0">
                <a:solidFill>
                  <a:srgbClr val="0033CC"/>
                </a:solidFill>
              </a:rPr>
              <a:t>законоучитель, священник.</a:t>
            </a:r>
            <a:r>
              <a:rPr lang="ru-RU" b="1" i="1" dirty="0"/>
              <a:t> </a:t>
            </a:r>
            <a:r>
              <a:rPr lang="ru-RU" dirty="0"/>
              <a:t> 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2987675" y="3500438"/>
            <a:ext cx="5557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000" b="1" i="1">
                <a:solidFill>
                  <a:srgbClr val="FF3399"/>
                </a:solidFill>
              </a:rPr>
              <a:t>25 марта 1911 г. родился А.Н. Боголюбов</a:t>
            </a:r>
          </a:p>
        </p:txBody>
      </p:sp>
      <p:pic>
        <p:nvPicPr>
          <p:cNvPr id="6161" name="Picture 17" descr="Институт Безбород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500438"/>
            <a:ext cx="5040313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293938" y="6308725"/>
            <a:ext cx="6850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/>
              <a:t>Нежин. Историко-филологический институт князя Безбородко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2" grpId="0"/>
      <p:bldP spid="6153" grpId="0"/>
      <p:bldP spid="6154" grpId="0"/>
      <p:bldP spid="6162" grpId="0"/>
      <p:bldP spid="616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27088" y="404813"/>
            <a:ext cx="2911475" cy="4789487"/>
            <a:chOff x="827088" y="404813"/>
            <a:chExt cx="2911475" cy="4789487"/>
          </a:xfrm>
        </p:grpSpPr>
        <p:pic>
          <p:nvPicPr>
            <p:cNvPr id="3" name="Picture 4" descr="BogolyubovO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404813"/>
              <a:ext cx="2911475" cy="388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827088" y="4278313"/>
              <a:ext cx="2871787" cy="915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/>
                <a:t>Член-корр. НАН Украины</a:t>
              </a:r>
            </a:p>
            <a:p>
              <a:pPr eaLnBrk="1" hangingPunct="1"/>
              <a:r>
                <a:rPr lang="ru-RU"/>
                <a:t>А.Н. Боголюбов</a:t>
              </a:r>
            </a:p>
            <a:p>
              <a:pPr eaLnBrk="1" hangingPunct="1"/>
              <a:r>
                <a:rPr lang="ru-RU"/>
                <a:t>1911 </a:t>
              </a:r>
              <a:r>
                <a:rPr lang="ru-RU" b="1"/>
                <a:t>‒ </a:t>
              </a:r>
              <a:r>
                <a:rPr lang="ru-RU"/>
                <a:t>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303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протоиер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"/>
          <a:stretch/>
        </p:blipFill>
        <p:spPr bwMode="auto">
          <a:xfrm>
            <a:off x="250825" y="260350"/>
            <a:ext cx="21685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9" name="Group 15"/>
          <p:cNvGrpSpPr>
            <a:grpSpLocks/>
          </p:cNvGrpSpPr>
          <p:nvPr/>
        </p:nvGrpSpPr>
        <p:grpSpPr bwMode="auto">
          <a:xfrm>
            <a:off x="2916238" y="404813"/>
            <a:ext cx="6334125" cy="928687"/>
            <a:chOff x="1837" y="255"/>
            <a:chExt cx="3990" cy="585"/>
          </a:xfrm>
        </p:grpSpPr>
        <p:sp>
          <p:nvSpPr>
            <p:cNvPr id="7183" name="Rectangle 4"/>
            <p:cNvSpPr>
              <a:spLocks noChangeArrowheads="1"/>
            </p:cNvSpPr>
            <p:nvPr/>
          </p:nvSpPr>
          <p:spPr bwMode="auto">
            <a:xfrm>
              <a:off x="1837" y="255"/>
              <a:ext cx="37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ru-RU" b="1"/>
                <a:t>1897</a:t>
              </a:r>
              <a:r>
                <a:rPr lang="ru-RU" b="1">
                  <a:cs typeface="Arial" panose="020B0604020202020204" pitchFamily="34" charset="0"/>
                </a:rPr>
                <a:t>‒</a:t>
              </a:r>
              <a:r>
                <a:rPr lang="ru-RU" b="1"/>
                <a:t>1909 ‒ Нижегородская духовная семинария,</a:t>
              </a:r>
              <a:r>
                <a:rPr lang="ru-RU"/>
                <a:t>  </a:t>
              </a:r>
            </a:p>
          </p:txBody>
        </p:sp>
        <p:sp>
          <p:nvSpPr>
            <p:cNvPr id="7184" name="Rectangle 6"/>
            <p:cNvSpPr>
              <a:spLocks noChangeArrowheads="1"/>
            </p:cNvSpPr>
            <p:nvPr/>
          </p:nvSpPr>
          <p:spPr bwMode="auto">
            <a:xfrm>
              <a:off x="2478" y="436"/>
              <a:ext cx="334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ru-RU" b="1" i="1">
                  <a:solidFill>
                    <a:srgbClr val="0033CC"/>
                  </a:solidFill>
                </a:rPr>
                <a:t>преподаватель философских наук: логики, </a:t>
              </a:r>
            </a:p>
            <a:p>
              <a:pPr algn="l" eaLnBrk="1" hangingPunct="1"/>
              <a:r>
                <a:rPr lang="ru-RU" b="1" i="1">
                  <a:solidFill>
                    <a:srgbClr val="0033CC"/>
                  </a:solidFill>
                </a:rPr>
                <a:t>психологии и истории философии,</a:t>
              </a:r>
            </a:p>
          </p:txBody>
        </p:sp>
      </p:grp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937000" y="1341438"/>
            <a:ext cx="525621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     Нижегородское женское епархиальное</a:t>
            </a:r>
          </a:p>
          <a:p>
            <a:pPr algn="l" eaLnBrk="1" hangingPunct="1"/>
            <a:r>
              <a:rPr lang="ru-RU" b="1"/>
              <a:t>училище,  </a:t>
            </a:r>
            <a:r>
              <a:rPr lang="ru-RU" b="1" i="1">
                <a:solidFill>
                  <a:srgbClr val="0033CC"/>
                </a:solidFill>
              </a:rPr>
              <a:t>преподаватель Закона Божьего, </a:t>
            </a:r>
          </a:p>
          <a:p>
            <a:pPr algn="l" eaLnBrk="1" hangingPunct="1"/>
            <a:r>
              <a:rPr lang="ru-RU" b="1" i="1">
                <a:solidFill>
                  <a:srgbClr val="0033CC"/>
                </a:solidFill>
              </a:rPr>
              <a:t>географии, русского языка и дидактики</a:t>
            </a:r>
            <a:r>
              <a:rPr lang="ru-RU" i="1">
                <a:solidFill>
                  <a:srgbClr val="0033CC"/>
                </a:solidFill>
              </a:rPr>
              <a:t>. 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987675" y="2276475"/>
            <a:ext cx="578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000" b="1" i="1">
                <a:solidFill>
                  <a:srgbClr val="FF3300"/>
                </a:solidFill>
              </a:rPr>
              <a:t>21 августа 1909 г. родился Н.Н. Боголюбов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2916238" y="2636838"/>
            <a:ext cx="62277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 dirty="0"/>
              <a:t>1909‒1913 ‒ г. Нежин, Черниговская губ., Историко-</a:t>
            </a:r>
          </a:p>
          <a:p>
            <a:pPr algn="l" eaLnBrk="1" hangingPunct="1"/>
            <a:r>
              <a:rPr lang="ru-RU" b="1" dirty="0"/>
              <a:t>          филологический институт князя Безбородко,</a:t>
            </a:r>
          </a:p>
          <a:p>
            <a:pPr algn="l" eaLnBrk="1" hangingPunct="1"/>
            <a:r>
              <a:rPr lang="ru-RU" b="1" i="1" dirty="0"/>
              <a:t>          </a:t>
            </a:r>
            <a:r>
              <a:rPr lang="ru-RU" b="1" i="1" dirty="0">
                <a:solidFill>
                  <a:srgbClr val="0033CC"/>
                </a:solidFill>
              </a:rPr>
              <a:t>законоучитель, священник.</a:t>
            </a:r>
            <a:r>
              <a:rPr lang="ru-RU" b="1" i="1" dirty="0"/>
              <a:t> </a:t>
            </a:r>
            <a:r>
              <a:rPr lang="ru-RU" dirty="0"/>
              <a:t> 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2987675" y="3500438"/>
            <a:ext cx="5557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000" b="1" i="1" dirty="0">
                <a:solidFill>
                  <a:srgbClr val="FF3399"/>
                </a:solidFill>
              </a:rPr>
              <a:t>25 марта 1911 г. родился А.Н. Боголюбов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2916238" y="3933825"/>
            <a:ext cx="556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1913‒1918 ‒  Киев,  Университет Св.Владимира</a:t>
            </a:r>
          </a:p>
          <a:p>
            <a:pPr algn="l" eaLnBrk="1" hangingPunct="1"/>
            <a:r>
              <a:rPr lang="ru-RU" b="1"/>
              <a:t>                </a:t>
            </a:r>
            <a:r>
              <a:rPr lang="ru-RU" b="1" i="1"/>
              <a:t>профессор богословия, священник.</a:t>
            </a:r>
            <a:r>
              <a:rPr lang="ru-RU" i="1"/>
              <a:t>  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916238" y="5157788"/>
            <a:ext cx="5903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000" b="1" i="1">
                <a:solidFill>
                  <a:srgbClr val="FF3399"/>
                </a:solidFill>
              </a:rPr>
              <a:t>24 января 1918 г. родился М.Н. Боголюбов</a:t>
            </a:r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2843213" y="4508500"/>
            <a:ext cx="6300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b="1"/>
              <a:t> 1917‒1918 ‒ член Поместного Собора Российской                 </a:t>
            </a:r>
          </a:p>
          <a:p>
            <a:pPr algn="l" eaLnBrk="1" hangingPunct="1"/>
            <a:r>
              <a:rPr lang="ru-RU" b="1"/>
              <a:t>             Православной Церкви.</a:t>
            </a:r>
            <a:r>
              <a:rPr lang="ru-RU"/>
              <a:t>  </a:t>
            </a:r>
          </a:p>
        </p:txBody>
      </p:sp>
      <p:pic>
        <p:nvPicPr>
          <p:cNvPr id="6164" name="Picture 20" descr="kiev-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299" y="4538663"/>
            <a:ext cx="4392613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46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6156" grpId="0"/>
      <p:bldP spid="6160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19613</TotalTime>
  <Words>4144</Words>
  <Application>Microsoft Macintosh PowerPoint</Application>
  <PresentationFormat>Экран (4:3)</PresentationFormat>
  <Paragraphs>393</Paragraphs>
  <Slides>64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2" baseType="lpstr">
      <vt:lpstr>Arial</vt:lpstr>
      <vt:lpstr>Arno Pro Smbd Subhead</vt:lpstr>
      <vt:lpstr>Calibri</vt:lpstr>
      <vt:lpstr>PTRootUI</vt:lpstr>
      <vt:lpstr>Symbol</vt:lpstr>
      <vt:lpstr>Times New Roman</vt:lpstr>
      <vt:lpstr>Оформление по умолчанию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Private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GRMP</dc:creator>
  <cp:lastModifiedBy>Зусман Валерий Григорьевич</cp:lastModifiedBy>
  <cp:revision>104</cp:revision>
  <dcterms:created xsi:type="dcterms:W3CDTF">2009-08-06T10:21:14Z</dcterms:created>
  <dcterms:modified xsi:type="dcterms:W3CDTF">2025-03-24T15:57:32Z</dcterms:modified>
</cp:coreProperties>
</file>