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333" r:id="rId3"/>
    <p:sldId id="267" r:id="rId4"/>
    <p:sldId id="268" r:id="rId5"/>
    <p:sldId id="259" r:id="rId6"/>
    <p:sldId id="294" r:id="rId7"/>
    <p:sldId id="293" r:id="rId8"/>
    <p:sldId id="269" r:id="rId9"/>
    <p:sldId id="280" r:id="rId10"/>
    <p:sldId id="281" r:id="rId11"/>
    <p:sldId id="282" r:id="rId12"/>
    <p:sldId id="284" r:id="rId13"/>
    <p:sldId id="271" r:id="rId14"/>
    <p:sldId id="285" r:id="rId15"/>
    <p:sldId id="300" r:id="rId16"/>
    <p:sldId id="289" r:id="rId17"/>
    <p:sldId id="310" r:id="rId18"/>
    <p:sldId id="317" r:id="rId19"/>
    <p:sldId id="334" r:id="rId20"/>
    <p:sldId id="290" r:id="rId21"/>
    <p:sldId id="327" r:id="rId22"/>
    <p:sldId id="302" r:id="rId23"/>
    <p:sldId id="275" r:id="rId24"/>
    <p:sldId id="286" r:id="rId25"/>
    <p:sldId id="287" r:id="rId26"/>
    <p:sldId id="288" r:id="rId27"/>
    <p:sldId id="272" r:id="rId28"/>
    <p:sldId id="335" r:id="rId29"/>
    <p:sldId id="318" r:id="rId30"/>
    <p:sldId id="326" r:id="rId31"/>
    <p:sldId id="304" r:id="rId32"/>
    <p:sldId id="303" r:id="rId33"/>
    <p:sldId id="308" r:id="rId34"/>
    <p:sldId id="307" r:id="rId35"/>
    <p:sldId id="319" r:id="rId36"/>
    <p:sldId id="320" r:id="rId37"/>
    <p:sldId id="274" r:id="rId38"/>
    <p:sldId id="321" r:id="rId39"/>
    <p:sldId id="322" r:id="rId40"/>
    <p:sldId id="312" r:id="rId41"/>
    <p:sldId id="313" r:id="rId42"/>
    <p:sldId id="339" r:id="rId43"/>
    <p:sldId id="324" r:id="rId44"/>
    <p:sldId id="325" r:id="rId45"/>
    <p:sldId id="332" r:id="rId46"/>
    <p:sldId id="340" r:id="rId47"/>
    <p:sldId id="296" r:id="rId48"/>
    <p:sldId id="298" r:id="rId49"/>
    <p:sldId id="297" r:id="rId50"/>
    <p:sldId id="323" r:id="rId51"/>
    <p:sldId id="278" r:id="rId52"/>
    <p:sldId id="276" r:id="rId53"/>
    <p:sldId id="292" r:id="rId54"/>
    <p:sldId id="305" r:id="rId55"/>
    <p:sldId id="336" r:id="rId56"/>
    <p:sldId id="337" r:id="rId57"/>
    <p:sldId id="338" r:id="rId58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91272A"/>
    <a:srgbClr val="FF3300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>
      <p:cViewPr varScale="1">
        <p:scale>
          <a:sx n="124" d="100"/>
          <a:sy n="124" d="100"/>
        </p:scale>
        <p:origin x="109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B33B3C6-E050-4302-92BB-14B96CEDA4B2}" type="datetimeFigureOut">
              <a:rPr lang="ru-RU"/>
              <a:pPr>
                <a:defRPr/>
              </a:pPr>
              <a:t>21.04.2023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1ABB932-300E-47DC-A330-19092CDC59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6046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9DAF22E-1365-4AC7-836B-219CEDA7E556}" type="slidenum">
              <a:rPr lang="ru-RU" smtClean="0"/>
              <a:pPr/>
              <a:t>32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887161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C0EDD-551C-4631-BD45-E995D8D948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9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D7ECB-D2B5-4C74-94E5-4A3D71F75E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340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EE62A-E943-4B2C-959B-D6C376FFEB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95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A09AD-9BDA-44CC-8FDB-740C2E031F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760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1B378-7242-40D1-9BCB-FA13C7DEB4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116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28829-3AA2-49BC-B297-22571BA761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505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034FC-1158-4D4A-A120-B4DE3A62E6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603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62651-D5C9-477E-A0EB-C3396A6EF3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380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F23D9-3034-45DA-871E-1FBBE4D37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63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62397-BC30-47C6-84C6-BC3312BA9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985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D324B-B603-46D8-8B74-AC259C27D3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04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F12E2BC-44C8-46F3-B941-2BBABAC84F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4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15.png"/><Relationship Id="rId5" Type="http://schemas.openxmlformats.org/officeDocument/2006/relationships/image" Target="../media/image28.jpeg"/><Relationship Id="rId10" Type="http://schemas.openxmlformats.org/officeDocument/2006/relationships/image" Target="../media/image9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https://ru.wikipedia.org/wiki/%D0%9C%D0%B0%D1%82%D0%B5%D0%BC%D0%B0%D1%82%D0%B8%D1%87%D0%B5%D1%81%D0%BA%D0%B0%D1%8F_%D0%B8%D0%BD%D0%B4%D1%83%D0%BA%D1%86%D0%B8%D1%8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1403350" y="2637165"/>
            <a:ext cx="70017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800" b="1" i="1" dirty="0" err="1">
                <a:solidFill>
                  <a:schemeClr val="accent2"/>
                </a:solidFill>
              </a:rPr>
              <a:t>Блез</a:t>
            </a:r>
            <a:r>
              <a:rPr lang="ru-RU" sz="2800" b="1" i="1" dirty="0">
                <a:solidFill>
                  <a:schemeClr val="accent2"/>
                </a:solidFill>
              </a:rPr>
              <a:t> </a:t>
            </a:r>
            <a:r>
              <a:rPr lang="ru-RU" sz="2800" b="1" i="1" dirty="0" smtClean="0">
                <a:solidFill>
                  <a:schemeClr val="accent2"/>
                </a:solidFill>
              </a:rPr>
              <a:t>Паскаль: между Наукой </a:t>
            </a:r>
            <a:r>
              <a:rPr lang="ru-RU" sz="2800" b="1" i="1" dirty="0">
                <a:solidFill>
                  <a:schemeClr val="accent2"/>
                </a:solidFill>
              </a:rPr>
              <a:t>и </a:t>
            </a:r>
            <a:r>
              <a:rPr lang="ru-RU" sz="2800" b="1" i="1" dirty="0" smtClean="0">
                <a:solidFill>
                  <a:schemeClr val="accent2"/>
                </a:solidFill>
              </a:rPr>
              <a:t>Богом</a:t>
            </a: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354597" y="44624"/>
            <a:ext cx="6696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Междисциплинарный 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семинар</a:t>
            </a:r>
          </a:p>
          <a:p>
            <a:pPr algn="ctr"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“Категории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хаоса и порядка в естественных и гуманитарных науках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algn="ctr">
              <a:spcAft>
                <a:spcPts val="0"/>
              </a:spcAft>
            </a:pPr>
            <a:endParaRPr lang="ru-RU" sz="16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ВШЭ-Нижний Новгород, 21 апреля 2023 г.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1260297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2" y="188640"/>
            <a:ext cx="12477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7744" y="3112731"/>
            <a:ext cx="4572000" cy="3853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400-летию </a:t>
            </a: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 дня рождения Паскаля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589570" y="4250630"/>
            <a:ext cx="4226798" cy="609744"/>
            <a:chOff x="2589570" y="4250630"/>
            <a:chExt cx="4226798" cy="609744"/>
          </a:xfrm>
        </p:grpSpPr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3664116" y="4250630"/>
              <a:ext cx="1869743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sz="1400" b="1" i="1" dirty="0"/>
                <a:t>Г.М. Полотовский</a:t>
              </a:r>
              <a:r>
                <a:rPr lang="ru-RU" sz="1400" dirty="0"/>
                <a:t> </a:t>
              </a: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2589570" y="4491042"/>
              <a:ext cx="42267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latin typeface="Times New Roman" panose="02020603050405020304" pitchFamily="18" charset="0"/>
                </a:rPr>
                <a:t>   </a:t>
              </a:r>
              <a:r>
                <a:rPr lang="ru-RU" sz="1400" b="1" dirty="0">
                  <a:latin typeface="Times New Roman" panose="02020603050405020304" pitchFamily="18" charset="0"/>
                </a:rPr>
                <a:t>Высшая школа экономики – Нижний Новгород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Картинки по запросу Марен Мерсенн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11267" name="AutoShape 3" descr="Картинки по запросу Марен Мерсенн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pic>
        <p:nvPicPr>
          <p:cNvPr id="11268" name="Picture 4" descr="1004415-Abb%C3%A9_Marin_Mersen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132" y="1837531"/>
            <a:ext cx="1897062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AutoShape 5" descr="Рене Декарт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11270" name="AutoShape 6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11271" name="AutoShape 7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1027113" y="1184275"/>
            <a:ext cx="1470025" cy="1449388"/>
            <a:chOff x="521" y="845"/>
            <a:chExt cx="926" cy="913"/>
          </a:xfrm>
        </p:grpSpPr>
        <p:pic>
          <p:nvPicPr>
            <p:cNvPr id="11305" name="Picture 9" descr="скачанные файлы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845"/>
              <a:ext cx="690" cy="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06" name="Text Box 10"/>
            <p:cNvSpPr txBox="1">
              <a:spLocks noChangeArrowheads="1"/>
            </p:cNvSpPr>
            <p:nvPr/>
          </p:nvSpPr>
          <p:spPr bwMode="auto">
            <a:xfrm>
              <a:off x="521" y="1525"/>
              <a:ext cx="92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 dirty="0"/>
                <a:t>П</a:t>
              </a:r>
              <a:r>
                <a:rPr lang="ru-RU" sz="1800" dirty="0" smtClean="0"/>
                <a:t>. Гассенди</a:t>
              </a:r>
              <a:endParaRPr lang="ru-RU" sz="1800" dirty="0"/>
            </a:p>
          </p:txBody>
        </p:sp>
      </p:grpSp>
      <p:grpSp>
        <p:nvGrpSpPr>
          <p:cNvPr id="28683" name="Group 11"/>
          <p:cNvGrpSpPr>
            <a:grpSpLocks/>
          </p:cNvGrpSpPr>
          <p:nvPr/>
        </p:nvGrpSpPr>
        <p:grpSpPr bwMode="auto">
          <a:xfrm>
            <a:off x="438150" y="2630488"/>
            <a:ext cx="1395413" cy="1450975"/>
            <a:chOff x="340" y="1933"/>
            <a:chExt cx="879" cy="914"/>
          </a:xfrm>
        </p:grpSpPr>
        <p:pic>
          <p:nvPicPr>
            <p:cNvPr id="11303" name="Picture 12" descr="скачанные файлы (4)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933"/>
              <a:ext cx="690" cy="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04" name="Text Box 13"/>
            <p:cNvSpPr txBox="1">
              <a:spLocks noChangeArrowheads="1"/>
            </p:cNvSpPr>
            <p:nvPr/>
          </p:nvSpPr>
          <p:spPr bwMode="auto">
            <a:xfrm>
              <a:off x="340" y="2614"/>
              <a:ext cx="87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 dirty="0"/>
                <a:t> Х</a:t>
              </a:r>
              <a:r>
                <a:rPr lang="ru-RU" sz="1800" dirty="0" smtClean="0"/>
                <a:t>. Гюйгенс</a:t>
              </a:r>
              <a:endParaRPr lang="ru-RU" sz="1800" dirty="0"/>
            </a:p>
          </p:txBody>
        </p:sp>
      </p:grpSp>
      <p:grpSp>
        <p:nvGrpSpPr>
          <p:cNvPr id="28689" name="Group 17"/>
          <p:cNvGrpSpPr>
            <a:grpSpLocks/>
          </p:cNvGrpSpPr>
          <p:nvPr/>
        </p:nvGrpSpPr>
        <p:grpSpPr bwMode="auto">
          <a:xfrm>
            <a:off x="5368924" y="4794607"/>
            <a:ext cx="1584325" cy="1938337"/>
            <a:chOff x="2336" y="3099"/>
            <a:chExt cx="998" cy="1221"/>
          </a:xfrm>
        </p:grpSpPr>
        <p:pic>
          <p:nvPicPr>
            <p:cNvPr id="11301" name="Picture 18" descr="250px-Gilles_personne_de_roberva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" y="3099"/>
              <a:ext cx="931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02" name="Rectangle 19"/>
            <p:cNvSpPr>
              <a:spLocks noChangeArrowheads="1"/>
            </p:cNvSpPr>
            <p:nvPr/>
          </p:nvSpPr>
          <p:spPr bwMode="auto">
            <a:xfrm>
              <a:off x="2336" y="4044"/>
              <a:ext cx="998" cy="2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sz="1800"/>
                <a:t>Роберваль</a:t>
              </a:r>
            </a:p>
          </p:txBody>
        </p:sp>
      </p:grpSp>
      <p:grpSp>
        <p:nvGrpSpPr>
          <p:cNvPr id="28695" name="Group 23"/>
          <p:cNvGrpSpPr>
            <a:grpSpLocks/>
          </p:cNvGrpSpPr>
          <p:nvPr/>
        </p:nvGrpSpPr>
        <p:grpSpPr bwMode="auto">
          <a:xfrm>
            <a:off x="7308850" y="2422525"/>
            <a:ext cx="1368425" cy="1595438"/>
            <a:chOff x="4377" y="1706"/>
            <a:chExt cx="862" cy="1005"/>
          </a:xfrm>
        </p:grpSpPr>
        <p:pic>
          <p:nvPicPr>
            <p:cNvPr id="11299" name="Picture 24" descr="Galileo-picture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1706"/>
              <a:ext cx="597" cy="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00" name="Text Box 25"/>
            <p:cNvSpPr txBox="1">
              <a:spLocks noChangeArrowheads="1"/>
            </p:cNvSpPr>
            <p:nvPr/>
          </p:nvSpPr>
          <p:spPr bwMode="auto">
            <a:xfrm>
              <a:off x="4377" y="2478"/>
              <a:ext cx="86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 dirty="0"/>
                <a:t> Г</a:t>
              </a:r>
              <a:r>
                <a:rPr lang="ru-RU" sz="1800" dirty="0" smtClean="0"/>
                <a:t>. Галилей</a:t>
              </a:r>
              <a:endParaRPr lang="ru-RU" sz="1800" dirty="0"/>
            </a:p>
          </p:txBody>
        </p:sp>
      </p:grpSp>
      <p:grpSp>
        <p:nvGrpSpPr>
          <p:cNvPr id="28698" name="Group 26"/>
          <p:cNvGrpSpPr>
            <a:grpSpLocks/>
          </p:cNvGrpSpPr>
          <p:nvPr/>
        </p:nvGrpSpPr>
        <p:grpSpPr bwMode="auto">
          <a:xfrm>
            <a:off x="6708815" y="969374"/>
            <a:ext cx="1331913" cy="1446213"/>
            <a:chOff x="4241" y="482"/>
            <a:chExt cx="839" cy="911"/>
          </a:xfrm>
        </p:grpSpPr>
        <p:pic>
          <p:nvPicPr>
            <p:cNvPr id="11297" name="Picture 27" descr="скачанные файлы (1)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" y="482"/>
              <a:ext cx="690" cy="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8" name="Text Box 28"/>
            <p:cNvSpPr txBox="1">
              <a:spLocks noChangeArrowheads="1"/>
            </p:cNvSpPr>
            <p:nvPr/>
          </p:nvSpPr>
          <p:spPr bwMode="auto">
            <a:xfrm>
              <a:off x="4241" y="1162"/>
              <a:ext cx="8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 dirty="0"/>
                <a:t>  Р. Декарт</a:t>
              </a:r>
            </a:p>
          </p:txBody>
        </p:sp>
      </p:grpSp>
      <p:sp>
        <p:nvSpPr>
          <p:cNvPr id="11277" name="Text Box 29"/>
          <p:cNvSpPr txBox="1">
            <a:spLocks noChangeArrowheads="1"/>
          </p:cNvSpPr>
          <p:nvPr/>
        </p:nvSpPr>
        <p:spPr bwMode="auto">
          <a:xfrm>
            <a:off x="6084888" y="22050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grpSp>
        <p:nvGrpSpPr>
          <p:cNvPr id="28702" name="Group 30"/>
          <p:cNvGrpSpPr>
            <a:grpSpLocks/>
          </p:cNvGrpSpPr>
          <p:nvPr/>
        </p:nvGrpSpPr>
        <p:grpSpPr bwMode="auto">
          <a:xfrm>
            <a:off x="3743635" y="2381"/>
            <a:ext cx="1700213" cy="1735138"/>
            <a:chOff x="2971" y="164"/>
            <a:chExt cx="1071" cy="1093"/>
          </a:xfrm>
        </p:grpSpPr>
        <p:pic>
          <p:nvPicPr>
            <p:cNvPr id="11295" name="Picture 31" descr="250px-Libr036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164"/>
              <a:ext cx="663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6" name="Text Box 32"/>
            <p:cNvSpPr txBox="1">
              <a:spLocks noChangeArrowheads="1"/>
            </p:cNvSpPr>
            <p:nvPr/>
          </p:nvSpPr>
          <p:spPr bwMode="auto">
            <a:xfrm>
              <a:off x="2971" y="1026"/>
              <a:ext cx="10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/>
                <a:t>Э.Торричелли</a:t>
              </a:r>
            </a:p>
          </p:txBody>
        </p:sp>
      </p:grpSp>
      <p:grpSp>
        <p:nvGrpSpPr>
          <p:cNvPr id="28705" name="Group 33"/>
          <p:cNvGrpSpPr>
            <a:grpSpLocks/>
          </p:cNvGrpSpPr>
          <p:nvPr/>
        </p:nvGrpSpPr>
        <p:grpSpPr bwMode="auto">
          <a:xfrm>
            <a:off x="2287587" y="134938"/>
            <a:ext cx="1616074" cy="1776412"/>
            <a:chOff x="1519" y="164"/>
            <a:chExt cx="1018" cy="1119"/>
          </a:xfrm>
        </p:grpSpPr>
        <p:pic>
          <p:nvPicPr>
            <p:cNvPr id="11293" name="Picture 34" descr="Bonaventura Cavalieri.jpe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164"/>
              <a:ext cx="749" cy="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4" name="Text Box 35"/>
            <p:cNvSpPr txBox="1">
              <a:spLocks noChangeArrowheads="1"/>
            </p:cNvSpPr>
            <p:nvPr/>
          </p:nvSpPr>
          <p:spPr bwMode="auto">
            <a:xfrm>
              <a:off x="1519" y="1050"/>
              <a:ext cx="101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 dirty="0"/>
                <a:t>Б</a:t>
              </a:r>
              <a:r>
                <a:rPr lang="ru-RU" sz="1800" dirty="0" smtClean="0"/>
                <a:t>. Кавальери</a:t>
              </a:r>
              <a:endParaRPr lang="ru-RU" sz="1800" dirty="0"/>
            </a:p>
          </p:txBody>
        </p:sp>
      </p:grpSp>
      <p:grpSp>
        <p:nvGrpSpPr>
          <p:cNvPr id="28710" name="Group 38"/>
          <p:cNvGrpSpPr>
            <a:grpSpLocks/>
          </p:cNvGrpSpPr>
          <p:nvPr/>
        </p:nvGrpSpPr>
        <p:grpSpPr bwMode="auto">
          <a:xfrm>
            <a:off x="6985000" y="4076700"/>
            <a:ext cx="1196975" cy="1449388"/>
            <a:chOff x="4014" y="3022"/>
            <a:chExt cx="754" cy="913"/>
          </a:xfrm>
        </p:grpSpPr>
        <p:pic>
          <p:nvPicPr>
            <p:cNvPr id="11291" name="Picture 39" descr="скачанные файлы (3)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3022"/>
              <a:ext cx="690" cy="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2" name="Text Box 40"/>
            <p:cNvSpPr txBox="1">
              <a:spLocks noChangeArrowheads="1"/>
            </p:cNvSpPr>
            <p:nvPr/>
          </p:nvSpPr>
          <p:spPr bwMode="auto">
            <a:xfrm>
              <a:off x="4014" y="3702"/>
              <a:ext cx="75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 dirty="0"/>
                <a:t>П</a:t>
              </a:r>
              <a:r>
                <a:rPr lang="ru-RU" sz="1800" dirty="0" smtClean="0"/>
                <a:t>. Ферма</a:t>
              </a:r>
              <a:endParaRPr lang="ru-RU" sz="1800" dirty="0"/>
            </a:p>
          </p:txBody>
        </p:sp>
      </p:grpSp>
      <p:grpSp>
        <p:nvGrpSpPr>
          <p:cNvPr id="28714" name="Group 42"/>
          <p:cNvGrpSpPr>
            <a:grpSpLocks/>
          </p:cNvGrpSpPr>
          <p:nvPr/>
        </p:nvGrpSpPr>
        <p:grpSpPr bwMode="auto">
          <a:xfrm>
            <a:off x="1220673" y="4092576"/>
            <a:ext cx="1379538" cy="1522413"/>
            <a:chOff x="793" y="2523"/>
            <a:chExt cx="869" cy="959"/>
          </a:xfrm>
        </p:grpSpPr>
        <p:pic>
          <p:nvPicPr>
            <p:cNvPr id="11289" name="Picture 37" descr="ÐÐµÑ Ð¸Ð·Ð¾Ð±ÑÐ°Ð¶ÐµÐ½Ð¸Ñ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2523"/>
              <a:ext cx="633" cy="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0" name="Text Box 41"/>
            <p:cNvSpPr txBox="1">
              <a:spLocks noChangeArrowheads="1"/>
            </p:cNvSpPr>
            <p:nvPr/>
          </p:nvSpPr>
          <p:spPr bwMode="auto">
            <a:xfrm>
              <a:off x="793" y="3249"/>
              <a:ext cx="86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 dirty="0"/>
                <a:t>Э</a:t>
              </a:r>
              <a:r>
                <a:rPr lang="ru-RU" sz="1800" dirty="0" smtClean="0"/>
                <a:t>. Паскаль</a:t>
              </a:r>
              <a:endParaRPr lang="ru-RU" sz="1800" dirty="0"/>
            </a:p>
          </p:txBody>
        </p:sp>
      </p:grpSp>
      <p:grpSp>
        <p:nvGrpSpPr>
          <p:cNvPr id="28718" name="Group 46"/>
          <p:cNvGrpSpPr>
            <a:grpSpLocks/>
          </p:cNvGrpSpPr>
          <p:nvPr/>
        </p:nvGrpSpPr>
        <p:grpSpPr bwMode="auto">
          <a:xfrm>
            <a:off x="3924300" y="4979988"/>
            <a:ext cx="1317625" cy="1881187"/>
            <a:chOff x="2472" y="3113"/>
            <a:chExt cx="830" cy="1185"/>
          </a:xfrm>
        </p:grpSpPr>
        <p:pic>
          <p:nvPicPr>
            <p:cNvPr id="11287" name="Picture 44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3113"/>
              <a:ext cx="749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8" name="Text Box 45"/>
            <p:cNvSpPr txBox="1">
              <a:spLocks noChangeArrowheads="1"/>
            </p:cNvSpPr>
            <p:nvPr/>
          </p:nvSpPr>
          <p:spPr bwMode="auto">
            <a:xfrm>
              <a:off x="2472" y="4065"/>
              <a:ext cx="83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 dirty="0"/>
                <a:t> Ж</a:t>
              </a:r>
              <a:r>
                <a:rPr lang="ru-RU" sz="1800" dirty="0" smtClean="0"/>
                <a:t>. </a:t>
              </a:r>
              <a:r>
                <a:rPr lang="ru-RU" sz="1800" dirty="0" err="1" smtClean="0"/>
                <a:t>Дезарг</a:t>
              </a:r>
              <a:endParaRPr lang="ru-RU" sz="1800" dirty="0"/>
            </a:p>
          </p:txBody>
        </p:sp>
      </p:grpSp>
      <p:sp>
        <p:nvSpPr>
          <p:cNvPr id="11283" name="TextBox 1"/>
          <p:cNvSpPr txBox="1">
            <a:spLocks noChangeArrowheads="1"/>
          </p:cNvSpPr>
          <p:nvPr/>
        </p:nvSpPr>
        <p:spPr bwMode="auto">
          <a:xfrm>
            <a:off x="3741737" y="4244182"/>
            <a:ext cx="1908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1800" dirty="0"/>
              <a:t>Марен </a:t>
            </a:r>
            <a:r>
              <a:rPr lang="ru-RU" sz="1800" dirty="0" err="1"/>
              <a:t>Мерсенн</a:t>
            </a:r>
            <a:endParaRPr lang="ru-RU" sz="18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1800" dirty="0"/>
              <a:t>1588 </a:t>
            </a:r>
            <a:r>
              <a:rPr lang="ru-RU" sz="1800" dirty="0" smtClean="0"/>
              <a:t>– </a:t>
            </a:r>
            <a:r>
              <a:rPr lang="ru-RU" sz="1800" dirty="0"/>
              <a:t>1648</a:t>
            </a:r>
          </a:p>
        </p:txBody>
      </p:sp>
      <p:grpSp>
        <p:nvGrpSpPr>
          <p:cNvPr id="40" name="Группа 39"/>
          <p:cNvGrpSpPr>
            <a:grpSpLocks/>
          </p:cNvGrpSpPr>
          <p:nvPr/>
        </p:nvGrpSpPr>
        <p:grpSpPr bwMode="auto">
          <a:xfrm>
            <a:off x="5514975" y="182563"/>
            <a:ext cx="1292225" cy="1738312"/>
            <a:chOff x="5589418" y="290812"/>
            <a:chExt cx="1292598" cy="1739211"/>
          </a:xfrm>
        </p:grpSpPr>
        <p:pic>
          <p:nvPicPr>
            <p:cNvPr id="11285" name="Рисунок 4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0544" y="290812"/>
              <a:ext cx="1143059" cy="1403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6" name="Text Box 10"/>
            <p:cNvSpPr txBox="1">
              <a:spLocks noChangeArrowheads="1"/>
            </p:cNvSpPr>
            <p:nvPr/>
          </p:nvSpPr>
          <p:spPr bwMode="auto">
            <a:xfrm>
              <a:off x="5589418" y="1660691"/>
              <a:ext cx="129259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/>
                <a:t>П.Каркави</a:t>
              </a:r>
            </a:p>
          </p:txBody>
        </p:sp>
      </p:grpSp>
      <p:grpSp>
        <p:nvGrpSpPr>
          <p:cNvPr id="43" name="Group 45"/>
          <p:cNvGrpSpPr>
            <a:grpSpLocks/>
          </p:cNvGrpSpPr>
          <p:nvPr/>
        </p:nvGrpSpPr>
        <p:grpSpPr bwMode="auto">
          <a:xfrm>
            <a:off x="2545160" y="4787504"/>
            <a:ext cx="1366837" cy="1806575"/>
            <a:chOff x="1565" y="3022"/>
            <a:chExt cx="861" cy="1138"/>
          </a:xfrm>
        </p:grpSpPr>
        <p:sp>
          <p:nvSpPr>
            <p:cNvPr id="44" name="Text Box 16"/>
            <p:cNvSpPr txBox="1">
              <a:spLocks noChangeArrowheads="1"/>
            </p:cNvSpPr>
            <p:nvPr/>
          </p:nvSpPr>
          <p:spPr bwMode="auto">
            <a:xfrm>
              <a:off x="1565" y="3929"/>
              <a:ext cx="84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/>
                <a:t> Б.Паскаль</a:t>
              </a:r>
            </a:p>
          </p:txBody>
        </p:sp>
        <p:pic>
          <p:nvPicPr>
            <p:cNvPr id="45" name="Picture 44" descr="ÐÐ°ÑÑÐ¸Ð½ÐºÐ¸ Ð¿Ð¾ Ð·Ð°Ð¿ÑÐ¾ÑÑ Blaise Pascal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3022"/>
              <a:ext cx="861" cy="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" name="Text Box 42"/>
          <p:cNvSpPr txBox="1">
            <a:spLocks noChangeArrowheads="1"/>
          </p:cNvSpPr>
          <p:nvPr/>
        </p:nvSpPr>
        <p:spPr bwMode="auto">
          <a:xfrm>
            <a:off x="2611040" y="6483749"/>
            <a:ext cx="1216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 dirty="0">
                <a:solidFill>
                  <a:schemeClr val="accent2"/>
                </a:solidFill>
              </a:rPr>
              <a:t> с 13 лет!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7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7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7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7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7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7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7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7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 descr="Quatuor_2_th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7737475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527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12"/>
          <p:cNvSpPr txBox="1">
            <a:spLocks noChangeArrowheads="1"/>
          </p:cNvSpPr>
          <p:nvPr/>
        </p:nvSpPr>
        <p:spPr bwMode="auto">
          <a:xfrm>
            <a:off x="900113" y="5157788"/>
            <a:ext cx="6191250" cy="61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/>
              <a:t>Роспись в Сорбонне</a:t>
            </a:r>
            <a:r>
              <a:rPr lang="en-US" sz="1800"/>
              <a:t>: </a:t>
            </a:r>
            <a:r>
              <a:rPr lang="ru-RU" sz="1800"/>
              <a:t>Дезарг, Мерсенн, Паскаль, Декарт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600"/>
              <a:t>                          (Франсуа Фламенг (1856-1923))</a:t>
            </a: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250825" y="5905500"/>
            <a:ext cx="8737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/>
              <a:t>Жерар Дезарг.</a:t>
            </a:r>
            <a:r>
              <a:rPr lang="en-US" sz="1800" b="1"/>
              <a:t> </a:t>
            </a:r>
            <a:r>
              <a:rPr lang="ru-RU" sz="1800" b="1"/>
              <a:t>«Черновой набросок подхода к явлениям, происходящим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/>
              <a:t>при встрече конуса с плоскостью». 1639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6" descr="ÐÐ°ÑÑÐ¸Ð½ÐºÐ¸ Ð¿Ð¾ Ð·Ð°Ð¿ÑÐ¾ÑÑ Ð¢ÐµÐ¾ÑÐµÐ¼Ð° ÐÐµÐ·Ð°ÑÐ³Ð°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13315" name="AutoShape 8" descr="ÐÐ°ÑÑÐ¸Ð½ÐºÐ¸ Ð¿Ð¾ Ð·Ð°Ð¿ÑÐ¾ÑÑ Ð¢ÐµÐ¾ÑÐµÐ¼Ð° ÐÐµÐ·Ð°ÑÐ³Ð°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pic>
        <p:nvPicPr>
          <p:cNvPr id="31754" name="Picture 10" descr="File:Desargues theore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997200"/>
            <a:ext cx="29337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2" descr="Ð Ð¸Ñ. 72. ÐÐ¾Ð½ÑÐ¸Ð³ÑÑÐ°ÑÐ¸Ñ ÐÐµÐ·Ð°ÑÐ³Ð° Ð½Ð° Ð¿Ð»Ð¾ÑÐºÐ¾ÑÑ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73238"/>
            <a:ext cx="50577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13"/>
          <p:cNvSpPr txBox="1">
            <a:spLocks noChangeArrowheads="1"/>
          </p:cNvSpPr>
          <p:nvPr/>
        </p:nvSpPr>
        <p:spPr bwMode="auto">
          <a:xfrm>
            <a:off x="971550" y="1268413"/>
            <a:ext cx="2325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b="1">
                <a:solidFill>
                  <a:schemeClr val="accent2"/>
                </a:solidFill>
              </a:rPr>
              <a:t>Теорема Дезарга</a:t>
            </a:r>
          </a:p>
        </p:txBody>
      </p:sp>
      <p:sp>
        <p:nvSpPr>
          <p:cNvPr id="13319" name="Text Box 13"/>
          <p:cNvSpPr txBox="1">
            <a:spLocks noChangeArrowheads="1"/>
          </p:cNvSpPr>
          <p:nvPr/>
        </p:nvSpPr>
        <p:spPr bwMode="auto">
          <a:xfrm>
            <a:off x="355600" y="304800"/>
            <a:ext cx="8737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/>
              <a:t>Жерар Дезарг.</a:t>
            </a:r>
            <a:r>
              <a:rPr lang="en-US" sz="1800" b="1"/>
              <a:t> </a:t>
            </a:r>
            <a:r>
              <a:rPr lang="ru-RU" sz="1800" b="1"/>
              <a:t>«Черновой набросок подхода к явлениям, происходящим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/>
              <a:t>при встрече конуса с плоскостью». 1639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539750" y="0"/>
            <a:ext cx="85439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chemeClr val="accent2"/>
                </a:solidFill>
              </a:rPr>
              <a:t>В 16 лет (16</a:t>
            </a:r>
            <a:r>
              <a:rPr lang="en-US" sz="1800" b="1">
                <a:solidFill>
                  <a:schemeClr val="accent2"/>
                </a:solidFill>
              </a:rPr>
              <a:t>40</a:t>
            </a:r>
            <a:r>
              <a:rPr lang="ru-RU" sz="1800" b="1">
                <a:solidFill>
                  <a:schemeClr val="accent2"/>
                </a:solidFill>
              </a:rPr>
              <a:t> г.) Паскаль опубликовал «Опыт о конических сечениях»</a:t>
            </a:r>
          </a:p>
        </p:txBody>
      </p:sp>
      <p:pic>
        <p:nvPicPr>
          <p:cNvPr id="18438" name="Picture 6" descr="Åuvres de Blaise Pascal, I p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49275"/>
            <a:ext cx="40767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296863" y="6092825"/>
            <a:ext cx="88471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600" b="1"/>
              <a:t>Сохранилось два экземпляра: один хранится в национальной библиотеке Франции,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600" b="1"/>
              <a:t>второй — в королевской библиотеке Ганновера, среди бумаг Лейбница </a:t>
            </a:r>
          </a:p>
        </p:txBody>
      </p:sp>
      <p:grpSp>
        <p:nvGrpSpPr>
          <p:cNvPr id="18" name="Группа 17"/>
          <p:cNvGrpSpPr>
            <a:grpSpLocks/>
          </p:cNvGrpSpPr>
          <p:nvPr/>
        </p:nvGrpSpPr>
        <p:grpSpPr bwMode="auto">
          <a:xfrm>
            <a:off x="7092950" y="1817688"/>
            <a:ext cx="1900238" cy="2122487"/>
            <a:chOff x="6948264" y="2420888"/>
            <a:chExt cx="1900191" cy="212221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6948264" y="2420888"/>
              <a:ext cx="1462052" cy="172698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369" name="TextBox 2"/>
            <p:cNvSpPr txBox="1">
              <a:spLocks noChangeArrowheads="1"/>
            </p:cNvSpPr>
            <p:nvPr/>
          </p:nvSpPr>
          <p:spPr bwMode="auto">
            <a:xfrm>
              <a:off x="7505399" y="4166004"/>
              <a:ext cx="459332" cy="377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800"/>
                <a:t>39</a:t>
              </a:r>
              <a:endParaRPr lang="ru-RU" sz="1800"/>
            </a:p>
          </p:txBody>
        </p:sp>
        <p:sp>
          <p:nvSpPr>
            <p:cNvPr id="15370" name="TextBox 3"/>
            <p:cNvSpPr txBox="1">
              <a:spLocks noChangeArrowheads="1"/>
            </p:cNvSpPr>
            <p:nvPr/>
          </p:nvSpPr>
          <p:spPr bwMode="auto">
            <a:xfrm>
              <a:off x="8389123" y="3079422"/>
              <a:ext cx="459332" cy="377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800"/>
                <a:t>47</a:t>
              </a:r>
              <a:endParaRPr lang="ru-RU" sz="1800"/>
            </a:p>
          </p:txBody>
        </p:sp>
        <p:cxnSp>
          <p:nvCxnSpPr>
            <p:cNvPr id="8" name="Прямая со стрелкой 7"/>
            <p:cNvCxnSpPr>
              <a:stCxn id="15369" idx="3"/>
            </p:cNvCxnSpPr>
            <p:nvPr/>
          </p:nvCxnSpPr>
          <p:spPr>
            <a:xfrm flipV="1">
              <a:off x="7964239" y="4352631"/>
              <a:ext cx="458777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/>
            <p:cNvCxnSpPr>
              <a:stCxn id="15369" idx="1"/>
            </p:cNvCxnSpPr>
            <p:nvPr/>
          </p:nvCxnSpPr>
          <p:spPr>
            <a:xfrm flipH="1">
              <a:off x="6948264" y="4354219"/>
              <a:ext cx="55719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>
              <a:stCxn id="15370" idx="0"/>
            </p:cNvCxnSpPr>
            <p:nvPr/>
          </p:nvCxnSpPr>
          <p:spPr>
            <a:xfrm flipV="1">
              <a:off x="8618273" y="2420888"/>
              <a:ext cx="0" cy="6587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>
              <a:stCxn id="15370" idx="2"/>
            </p:cNvCxnSpPr>
            <p:nvPr/>
          </p:nvCxnSpPr>
          <p:spPr>
            <a:xfrm>
              <a:off x="8618273" y="3455807"/>
              <a:ext cx="0" cy="6920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Прямоугольник 20"/>
          <p:cNvSpPr/>
          <p:nvPr/>
        </p:nvSpPr>
        <p:spPr>
          <a:xfrm>
            <a:off x="7086600" y="1827213"/>
            <a:ext cx="1006475" cy="154622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endParaRPr lang="en-US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endParaRPr lang="en-US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endParaRPr lang="en-US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1100" dirty="0"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1100" dirty="0">
                <a:ea typeface="Calibri" panose="020F0502020204030204" pitchFamily="34" charset="0"/>
                <a:cs typeface="Times New Roman" panose="02020603050405020304" pitchFamily="18" charset="0"/>
              </a:rPr>
              <a:t>              A3</a:t>
            </a:r>
            <a:endParaRPr lang="ru-RU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092950" y="1820863"/>
            <a:ext cx="815975" cy="1028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1100">
                <a:ea typeface="Calibri" panose="020F0502020204030204" pitchFamily="34" charset="0"/>
                <a:cs typeface="Times New Roman" panose="02020603050405020304" pitchFamily="18" charset="0"/>
              </a:rPr>
              <a:t>A4</a:t>
            </a:r>
            <a:endParaRPr lang="ru-RU" sz="11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21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611188" y="620713"/>
            <a:ext cx="2409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chemeClr val="accent2"/>
                </a:solidFill>
              </a:rPr>
              <a:t>Теорема Паскаля   </a:t>
            </a:r>
            <a:r>
              <a:rPr lang="ru-RU" sz="1800"/>
              <a:t> </a:t>
            </a:r>
          </a:p>
        </p:txBody>
      </p:sp>
      <p:pic>
        <p:nvPicPr>
          <p:cNvPr id="32774" name="Picture 6" descr="200px-Teorema_paskal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92375"/>
            <a:ext cx="3106737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204788" y="1196975"/>
            <a:ext cx="893921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/>
              <a:t>Если</a:t>
            </a:r>
            <a:r>
              <a:rPr lang="en-US" sz="1800"/>
              <a:t> </a:t>
            </a:r>
            <a:r>
              <a:rPr lang="ru-RU" sz="1800"/>
              <a:t>шестиугольник вписан в коническое сечение (эллипс, параболу, гиперболу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/>
              <a:t>или даже пару прямых), то точки пересечения трёх пар противоположных сторон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/>
              <a:t>этого шестиугольника лежат на одной прямой. </a:t>
            </a:r>
          </a:p>
        </p:txBody>
      </p:sp>
      <p:pic>
        <p:nvPicPr>
          <p:cNvPr id="32777" name="Picture 9" descr="ÐÐ°ÑÑÐ¸Ð½ÐºÐ¸ Ð¿Ð¾ Ð·Ð°Ð¿ÑÐ¾ÑÑ Ð¢ÐµÐ¾ÑÐµÐ¼Ð° Ð¿Ð°ÑÐºÐ°Ð»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349500"/>
            <a:ext cx="2855913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2627313" y="614363"/>
            <a:ext cx="41211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/>
              <a:t>(</a:t>
            </a:r>
            <a:r>
              <a:rPr lang="en-US" sz="1800" b="1"/>
              <a:t>H</a:t>
            </a:r>
            <a:r>
              <a:rPr lang="ru-RU" sz="1800" b="1"/>
              <a:t>exagrammum mysticum theorem)</a:t>
            </a:r>
            <a:endParaRPr lang="ru-RU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ÐÑÐ¼Ð°Ð½ ÐÐ°Ð½ Ð´Ñ ÐÐ»ÐµÑÑÐ¸, Ð³ÐµÑÑÐ¾Ð³ Ð´Ðµ Ð Ð¸ÑÐµÐ»ÑÑ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45168"/>
            <a:ext cx="3527425" cy="525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12"/>
          <p:cNvGrpSpPr>
            <a:grpSpLocks/>
          </p:cNvGrpSpPr>
          <p:nvPr/>
        </p:nvGrpSpPr>
        <p:grpSpPr bwMode="auto">
          <a:xfrm>
            <a:off x="1115616" y="1572379"/>
            <a:ext cx="2508250" cy="3733856"/>
            <a:chOff x="3810399" y="3832394"/>
            <a:chExt cx="1678688" cy="2584915"/>
          </a:xfrm>
        </p:grpSpPr>
        <p:pic>
          <p:nvPicPr>
            <p:cNvPr id="17414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399" y="3832394"/>
              <a:ext cx="1678688" cy="2180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5" name="TextBox 7"/>
            <p:cNvSpPr txBox="1">
              <a:spLocks noChangeArrowheads="1"/>
            </p:cNvSpPr>
            <p:nvPr/>
          </p:nvSpPr>
          <p:spPr bwMode="auto">
            <a:xfrm>
              <a:off x="4191656" y="5969860"/>
              <a:ext cx="981860" cy="447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sz="1800" dirty="0" err="1"/>
                <a:t>Жаклина</a:t>
              </a:r>
              <a:r>
                <a:rPr lang="ru-RU" sz="1800" dirty="0"/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sz="1800" dirty="0"/>
                <a:t>1625 </a:t>
              </a:r>
              <a:r>
                <a:rPr lang="ru-RU" sz="1800" dirty="0" smtClean="0"/>
                <a:t>– </a:t>
              </a:r>
              <a:r>
                <a:rPr lang="ru-RU" sz="1800" dirty="0"/>
                <a:t>1661</a:t>
              </a:r>
            </a:p>
          </p:txBody>
        </p:sp>
      </p:grp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79388" y="196850"/>
            <a:ext cx="91455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b="1" dirty="0">
                <a:solidFill>
                  <a:schemeClr val="accent2"/>
                </a:solidFill>
              </a:rPr>
              <a:t>Биография -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ru-RU" sz="2000" b="1" dirty="0">
                <a:solidFill>
                  <a:schemeClr val="accent2"/>
                </a:solidFill>
              </a:rPr>
              <a:t>2</a:t>
            </a:r>
            <a:r>
              <a:rPr lang="en-US" sz="2000" b="1" dirty="0">
                <a:solidFill>
                  <a:schemeClr val="accent2"/>
                </a:solidFill>
              </a:rPr>
              <a:t>: </a:t>
            </a:r>
            <a:r>
              <a:rPr lang="ru-RU" sz="2000" b="1" dirty="0">
                <a:solidFill>
                  <a:schemeClr val="accent2"/>
                </a:solidFill>
              </a:rPr>
              <a:t>Опала </a:t>
            </a:r>
            <a:r>
              <a:rPr lang="ru-RU" sz="2000" b="1" dirty="0" err="1">
                <a:solidFill>
                  <a:schemeClr val="accent2"/>
                </a:solidFill>
              </a:rPr>
              <a:t>Этьена</a:t>
            </a:r>
            <a:r>
              <a:rPr lang="ru-RU" sz="2000" b="1" dirty="0">
                <a:solidFill>
                  <a:schemeClr val="accent2"/>
                </a:solidFill>
              </a:rPr>
              <a:t> Паскаля. Переезд в Руан (1640</a:t>
            </a:r>
            <a:r>
              <a:rPr lang="en-US" sz="2000" b="1" dirty="0">
                <a:solidFill>
                  <a:schemeClr val="accent2"/>
                </a:solidFill>
              </a:rPr>
              <a:t>)</a:t>
            </a:r>
            <a:r>
              <a:rPr lang="ru-RU" sz="2000" b="1" dirty="0">
                <a:solidFill>
                  <a:schemeClr val="accent2"/>
                </a:solidFill>
              </a:rPr>
              <a:t>. 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574192" y="5864095"/>
            <a:ext cx="31686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1800" dirty="0" err="1">
                <a:solidFill>
                  <a:srgbClr val="222222"/>
                </a:solidFill>
              </a:rPr>
              <a:t>Арман</a:t>
            </a:r>
            <a:r>
              <a:rPr lang="ru-RU" sz="1800" dirty="0">
                <a:solidFill>
                  <a:srgbClr val="222222"/>
                </a:solidFill>
              </a:rPr>
              <a:t> Жан </a:t>
            </a:r>
            <a:r>
              <a:rPr lang="ru-RU" sz="1800" dirty="0" err="1">
                <a:solidFill>
                  <a:srgbClr val="222222"/>
                </a:solidFill>
              </a:rPr>
              <a:t>дю</a:t>
            </a:r>
            <a:r>
              <a:rPr lang="ru-RU" sz="1800" dirty="0">
                <a:solidFill>
                  <a:srgbClr val="222222"/>
                </a:solidFill>
              </a:rPr>
              <a:t> </a:t>
            </a:r>
            <a:r>
              <a:rPr lang="ru-RU" sz="1800" dirty="0" err="1">
                <a:solidFill>
                  <a:srgbClr val="222222"/>
                </a:solidFill>
              </a:rPr>
              <a:t>Плесси</a:t>
            </a:r>
            <a:r>
              <a:rPr lang="ru-RU" sz="1800" dirty="0">
                <a:solidFill>
                  <a:srgbClr val="222222"/>
                </a:solidFill>
              </a:rPr>
              <a:t>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1800" dirty="0">
                <a:solidFill>
                  <a:srgbClr val="222222"/>
                </a:solidFill>
              </a:rPr>
              <a:t>герцог де </a:t>
            </a:r>
            <a:r>
              <a:rPr lang="ru-RU" sz="1800" dirty="0" err="1">
                <a:solidFill>
                  <a:srgbClr val="222222"/>
                </a:solidFill>
              </a:rPr>
              <a:t>Ришельё</a:t>
            </a:r>
            <a:r>
              <a:rPr lang="ru-RU" sz="1800" dirty="0">
                <a:solidFill>
                  <a:srgbClr val="222222"/>
                </a:solidFill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1800" dirty="0"/>
              <a:t>1585 </a:t>
            </a:r>
            <a:r>
              <a:rPr lang="ru-RU" sz="1800" dirty="0" smtClean="0"/>
              <a:t>– </a:t>
            </a:r>
            <a:r>
              <a:rPr lang="ru-RU" sz="1800" dirty="0"/>
              <a:t>1642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1088" y="795804"/>
            <a:ext cx="497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Начало 1638 г.</a:t>
            </a:r>
            <a:r>
              <a:rPr lang="en-US" sz="1600" dirty="0" smtClean="0"/>
              <a:t>:</a:t>
            </a:r>
            <a:r>
              <a:rPr lang="ru-RU" sz="1600" dirty="0" smtClean="0"/>
              <a:t> указ об урезании четверти рент </a:t>
            </a:r>
            <a:r>
              <a:rPr lang="ru-RU" sz="1600" dirty="0" smtClean="0">
                <a:sym typeface="Wingdings" panose="05000000000000000000" pitchFamily="2" charset="2"/>
              </a:rPr>
              <a:t></a:t>
            </a:r>
            <a:endParaRPr lang="en-US" sz="1600" dirty="0" smtClean="0">
              <a:sym typeface="Wingdings" panose="05000000000000000000" pitchFamily="2" charset="2"/>
            </a:endParaRPr>
          </a:p>
          <a:p>
            <a:r>
              <a:rPr lang="ru-RU" sz="1600" dirty="0" smtClean="0">
                <a:sym typeface="Wingdings" panose="05000000000000000000" pitchFamily="2" charset="2"/>
              </a:rPr>
              <a:t>               протесты </a:t>
            </a:r>
            <a:r>
              <a:rPr lang="ru-RU" sz="1600" dirty="0" err="1" smtClean="0">
                <a:sym typeface="Wingdings" panose="05000000000000000000" pitchFamily="2" charset="2"/>
              </a:rPr>
              <a:t>рантьеров</a:t>
            </a:r>
            <a:r>
              <a:rPr lang="ru-RU" sz="1600" dirty="0" smtClean="0">
                <a:sym typeface="Wingdings" panose="05000000000000000000" pitchFamily="2" charset="2"/>
              </a:rPr>
              <a:t> в Париже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41088" y="5281013"/>
            <a:ext cx="51401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Конец 1639 г.</a:t>
            </a:r>
            <a:r>
              <a:rPr lang="en-US" sz="1600" dirty="0" smtClean="0"/>
              <a:t>:</a:t>
            </a:r>
            <a:r>
              <a:rPr lang="ru-RU" sz="1600" dirty="0" smtClean="0"/>
              <a:t> </a:t>
            </a:r>
            <a:r>
              <a:rPr lang="ru-RU" sz="1600" dirty="0" err="1" smtClean="0"/>
              <a:t>Ришельё</a:t>
            </a:r>
            <a:r>
              <a:rPr lang="ru-RU" sz="1600" dirty="0" smtClean="0"/>
              <a:t> назначает </a:t>
            </a:r>
            <a:r>
              <a:rPr lang="ru-RU" sz="1600" dirty="0" err="1" smtClean="0"/>
              <a:t>Этьена</a:t>
            </a:r>
            <a:r>
              <a:rPr lang="ru-RU" sz="1600" dirty="0" smtClean="0"/>
              <a:t> Паскаля</a:t>
            </a:r>
          </a:p>
          <a:p>
            <a:r>
              <a:rPr lang="ru-RU" sz="1600" dirty="0" smtClean="0"/>
              <a:t>«интендантом и уполномоченным  Его Величества</a:t>
            </a:r>
          </a:p>
          <a:p>
            <a:r>
              <a:rPr lang="ru-RU" sz="1600" dirty="0"/>
              <a:t>в</a:t>
            </a:r>
            <a:r>
              <a:rPr lang="ru-RU" sz="1600" dirty="0" smtClean="0"/>
              <a:t> Верхней Нормандии </a:t>
            </a:r>
            <a:r>
              <a:rPr lang="en-US" sz="1600" dirty="0" smtClean="0"/>
              <a:t> </a:t>
            </a:r>
            <a:r>
              <a:rPr lang="ru-RU" sz="1600" dirty="0" smtClean="0"/>
              <a:t>для обложения</a:t>
            </a:r>
            <a:r>
              <a:rPr lang="en-US" sz="1600" dirty="0" smtClean="0"/>
              <a:t> </a:t>
            </a:r>
            <a:r>
              <a:rPr lang="ru-RU" sz="1600" dirty="0" smtClean="0"/>
              <a:t> и взимания </a:t>
            </a:r>
          </a:p>
          <a:p>
            <a:r>
              <a:rPr lang="ru-RU" sz="1600" dirty="0" smtClean="0"/>
              <a:t>налогов, а также других дел …»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1280px-Arts_et_Metiers_Pascaline_dsc038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836613"/>
            <a:ext cx="8328025" cy="45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2613025" y="5516563"/>
            <a:ext cx="43957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/>
              <a:t>Машина строилась с 1643 г. по 1645 г.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3635896" y="0"/>
            <a:ext cx="1812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b="1">
                <a:solidFill>
                  <a:schemeClr val="accent2"/>
                </a:solidFill>
              </a:rPr>
              <a:t>«</a:t>
            </a:r>
            <a:r>
              <a:rPr lang="ru-RU" sz="2000" b="1" dirty="0" err="1">
                <a:solidFill>
                  <a:schemeClr val="accent2"/>
                </a:solidFill>
              </a:rPr>
              <a:t>Паскалина</a:t>
            </a:r>
            <a:r>
              <a:rPr lang="ru-RU" sz="2000" b="1" dirty="0">
                <a:solidFill>
                  <a:schemeClr val="accent2"/>
                </a:solidFill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Ð Ð°Ð±Ð¾ÑÐ¸Ð¹ ÑÐ·ÐµÐ» Ð°ÑÐ¸ÑÐ¼ÐµÑÐ¸ÑÐµÑÐºÐ¾Ð¹ Ð¼Ð°ÑÐ¸Ð½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542925"/>
            <a:ext cx="353536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04813"/>
            <a:ext cx="4603750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2"/>
          <p:cNvSpPr txBox="1">
            <a:spLocks noChangeArrowheads="1"/>
          </p:cNvSpPr>
          <p:nvPr/>
        </p:nvSpPr>
        <p:spPr bwMode="auto">
          <a:xfrm>
            <a:off x="3851275" y="0"/>
            <a:ext cx="153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b="1">
                <a:solidFill>
                  <a:schemeClr val="accent2"/>
                </a:solidFill>
              </a:rPr>
              <a:t>Паскалина</a:t>
            </a:r>
          </a:p>
        </p:txBody>
      </p:sp>
      <p:pic>
        <p:nvPicPr>
          <p:cNvPr id="8" name="Picture 4" descr="ÐÐ±ÑÐ¸Ð¹ Ð²Ð¸Ð´ Ð°ÑÐ¸ÑÐ¼ÐµÑÐ¸ÑÐµÑÐºÐ¾Ð¹ Ð¼Ð°ÑÐ¸Ð½Ñ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3067050"/>
            <a:ext cx="5122862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851275" y="0"/>
            <a:ext cx="153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b="1">
                <a:solidFill>
                  <a:schemeClr val="accent2"/>
                </a:solidFill>
              </a:rPr>
              <a:t>Паскалина</a:t>
            </a:r>
          </a:p>
        </p:txBody>
      </p:sp>
      <p:pic>
        <p:nvPicPr>
          <p:cNvPr id="20483" name="Picture 4" descr="1280px-Arts_et_Metiers_Pascaline_dsc038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5325"/>
            <a:ext cx="5630863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539750" y="5661025"/>
            <a:ext cx="83534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 i="1"/>
              <a:t>Сохранилось восемь экземпляров этой вычислительной машины, из которых один находится в</a:t>
            </a:r>
            <a:r>
              <a:rPr lang="ru-RU" sz="1800" i="1" baseline="30000"/>
              <a:t> </a:t>
            </a:r>
            <a:r>
              <a:rPr lang="ru-RU" sz="1800" i="1"/>
              <a:t> “Музее искусств и ремёсел” в Париже, один </a:t>
            </a:r>
            <a:r>
              <a:rPr lang="en-US" sz="1800" i="1"/>
              <a:t>–</a:t>
            </a:r>
            <a:r>
              <a:rPr lang="ru-RU" sz="1800" i="1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 i="1"/>
              <a:t>в музее Клермон-Феррана и один – в музее “Цвингер” в Дрездене.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827088" y="3779838"/>
            <a:ext cx="439737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/>
              <a:t>Машина строилась с 1643 г. по 1645 г.,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/>
              <a:t>в 1649 г. Паскаль получил </a:t>
            </a:r>
            <a:endParaRPr lang="en-US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/>
              <a:t>«Королевскую привилегию» (патент)</a:t>
            </a:r>
          </a:p>
        </p:txBody>
      </p:sp>
      <p:pic>
        <p:nvPicPr>
          <p:cNvPr id="8" name="Picture 2" descr="https://ic.pics.livejournal.com/valya_15/12361889/5916/5916_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354013"/>
            <a:ext cx="2828925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5224463" y="4540250"/>
            <a:ext cx="4572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1800" dirty="0">
                <a:latin typeface="ProximaNova"/>
              </a:rPr>
              <a:t>Портрет канцлера </a:t>
            </a:r>
            <a:r>
              <a:rPr lang="ru-RU" sz="1800" dirty="0" err="1">
                <a:latin typeface="ProximaNova"/>
              </a:rPr>
              <a:t>Сегье</a:t>
            </a:r>
            <a:endParaRPr lang="ru-RU" sz="1800" dirty="0">
              <a:latin typeface="ProximaNova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1400" dirty="0">
                <a:latin typeface="ProximaNova"/>
              </a:rPr>
              <a:t>(Даниэль </a:t>
            </a:r>
            <a:r>
              <a:rPr lang="ru-RU" sz="1400" dirty="0" err="1">
                <a:latin typeface="ProximaNova"/>
              </a:rPr>
              <a:t>Дюмустье</a:t>
            </a:r>
            <a:r>
              <a:rPr lang="ru-RU" sz="1400" dirty="0">
                <a:latin typeface="ProximaNova"/>
              </a:rPr>
              <a:t>, 1635.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1400" dirty="0">
                <a:latin typeface="ProximaNova"/>
              </a:rPr>
              <a:t> С.-Петербург, Эрмитаж) </a:t>
            </a:r>
            <a:r>
              <a:rPr lang="ru-RU" sz="1600" dirty="0">
                <a:latin typeface="ProximaNova"/>
              </a:rPr>
              <a:t> </a:t>
            </a:r>
            <a:endParaRPr lang="ru-RU" sz="1600" dirty="0"/>
          </a:p>
        </p:txBody>
      </p:sp>
      <p:sp>
        <p:nvSpPr>
          <p:cNvPr id="20488" name="Text Box 2"/>
          <p:cNvSpPr txBox="1">
            <a:spLocks noChangeArrowheads="1"/>
          </p:cNvSpPr>
          <p:nvPr/>
        </p:nvSpPr>
        <p:spPr bwMode="auto">
          <a:xfrm>
            <a:off x="3851275" y="0"/>
            <a:ext cx="153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b="1">
                <a:solidFill>
                  <a:schemeClr val="accent2"/>
                </a:solidFill>
              </a:rPr>
              <a:t>Паскалина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/>
      <p:bldP spid="3687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5116937"/>
            <a:ext cx="74888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Диспут королевы </a:t>
            </a:r>
            <a:r>
              <a:rPr lang="ru-RU" b="1" dirty="0"/>
              <a:t>Кристины </a:t>
            </a:r>
            <a:r>
              <a:rPr lang="ru-RU" b="1" dirty="0" smtClean="0"/>
              <a:t>и </a:t>
            </a:r>
            <a:r>
              <a:rPr lang="ru-RU" b="1" dirty="0"/>
              <a:t>Рене </a:t>
            </a:r>
            <a:r>
              <a:rPr lang="ru-RU" b="1" dirty="0" smtClean="0"/>
              <a:t>Декарта</a:t>
            </a:r>
          </a:p>
          <a:p>
            <a:pPr algn="ctr"/>
            <a:r>
              <a:rPr lang="ru-RU" sz="1600" dirty="0" smtClean="0">
                <a:solidFill>
                  <a:srgbClr val="202122"/>
                </a:solidFill>
              </a:rPr>
              <a:t>Нильс </a:t>
            </a:r>
            <a:r>
              <a:rPr lang="ru-RU" sz="1600" dirty="0" err="1">
                <a:solidFill>
                  <a:srgbClr val="202122"/>
                </a:solidFill>
              </a:rPr>
              <a:t>Форсберг</a:t>
            </a:r>
            <a:r>
              <a:rPr lang="ru-RU" sz="1600" dirty="0">
                <a:solidFill>
                  <a:srgbClr val="202122"/>
                </a:solidFill>
              </a:rPr>
              <a:t> (1842–1934) </a:t>
            </a:r>
            <a:endParaRPr lang="ru-RU" sz="1600" dirty="0" smtClean="0">
              <a:solidFill>
                <a:srgbClr val="202122"/>
              </a:solidFill>
            </a:endParaRPr>
          </a:p>
          <a:p>
            <a:pPr algn="ctr"/>
            <a:r>
              <a:rPr lang="ru-RU" sz="1600" dirty="0" smtClean="0">
                <a:solidFill>
                  <a:srgbClr val="202122"/>
                </a:solidFill>
              </a:rPr>
              <a:t>По </a:t>
            </a:r>
            <a:r>
              <a:rPr lang="ru-RU" sz="1600" dirty="0">
                <a:solidFill>
                  <a:srgbClr val="202122"/>
                </a:solidFill>
              </a:rPr>
              <a:t>мотивам Пьера-Луи </a:t>
            </a:r>
            <a:r>
              <a:rPr lang="ru-RU" sz="1600" dirty="0" err="1">
                <a:solidFill>
                  <a:srgbClr val="202122"/>
                </a:solidFill>
              </a:rPr>
              <a:t>Дюмениля</a:t>
            </a:r>
            <a:r>
              <a:rPr lang="ru-RU" sz="1600" dirty="0">
                <a:solidFill>
                  <a:srgbClr val="202122"/>
                </a:solidFill>
              </a:rPr>
              <a:t> Младшего (1698–1781)</a:t>
            </a:r>
            <a:endParaRPr lang="ru-RU" sz="16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335794" y="746125"/>
            <a:ext cx="3163815" cy="4105652"/>
            <a:chOff x="335794" y="746125"/>
            <a:chExt cx="3163815" cy="4105652"/>
          </a:xfrm>
        </p:grpSpPr>
        <p:pic>
          <p:nvPicPr>
            <p:cNvPr id="4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746125"/>
              <a:ext cx="2755900" cy="321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3"/>
            <p:cNvSpPr txBox="1">
              <a:spLocks noChangeArrowheads="1"/>
            </p:cNvSpPr>
            <p:nvPr/>
          </p:nvSpPr>
          <p:spPr bwMode="auto">
            <a:xfrm>
              <a:off x="335794" y="3959225"/>
              <a:ext cx="3163815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sz="1800" b="1" dirty="0"/>
                <a:t>Королева Христина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sz="1800" b="1" dirty="0"/>
                <a:t>1626 </a:t>
              </a:r>
              <a:r>
                <a:rPr lang="ru-RU" sz="1800" b="1" dirty="0" smtClean="0"/>
                <a:t>– 1689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sz="1600" dirty="0"/>
                <a:t>Себастьян </a:t>
              </a:r>
              <a:r>
                <a:rPr lang="ru-RU" sz="1600" dirty="0" smtClean="0"/>
                <a:t>Бурдон (1616–1671)</a:t>
              </a:r>
              <a:endParaRPr lang="ru-RU" sz="1600" dirty="0"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71" y="692696"/>
            <a:ext cx="8904073" cy="450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6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31430" y="2780928"/>
            <a:ext cx="59610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Блезу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Паскалю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относительно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повезло: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его  помнят  не  только 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философа, но и как теолога, математика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–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понимании – физика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знаменитому эксперименту, доказавшему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существование атмосферного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давления).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15816" y="1412776"/>
            <a:ext cx="57703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0" u="none" strike="noStrike" baseline="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Бёрк П. </a:t>
            </a:r>
            <a:r>
              <a:rPr lang="ru-RU" sz="1400" b="0" i="0" u="none" strike="noStrike" baseline="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Полимат</a:t>
            </a:r>
            <a:r>
              <a:rPr lang="ru-RU" sz="1400" b="0" i="0" u="none" strike="noStrike" baseline="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История универсальных людей от Леонардо да Винчи </a:t>
            </a:r>
          </a:p>
          <a:p>
            <a:r>
              <a:rPr lang="ru-RU" sz="1400" b="0" i="0" u="none" strike="noStrike" baseline="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Сьюзен </a:t>
            </a:r>
            <a:r>
              <a:rPr lang="ru-RU" sz="1400" b="0" i="0" u="none" strike="noStrike" baseline="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Сонтаг</a:t>
            </a:r>
            <a:r>
              <a:rPr lang="ru-RU" sz="1400" b="0" i="0" u="none" strike="noStrike" baseline="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М.: Альпина нон-фикшн, 2023. – 390 с.</a:t>
            </a:r>
            <a:endParaRPr lang="ru-RU" sz="1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476672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0" u="none" strike="noStrike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Полимат</a:t>
            </a:r>
            <a:r>
              <a:rPr lang="ru-RU" b="1" i="0" u="none" strike="noStrike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человек, интересующийся и занимающийся многими предметами»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2448272" cy="380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7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683568" y="2276872"/>
            <a:ext cx="4586833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dirty="0"/>
              <a:t>От горничной до герцогини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dirty="0"/>
              <a:t>К аналитической машине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dirty="0"/>
              <a:t>Проявлен всеми интерес.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dirty="0"/>
              <a:t>И вот однажды некто </a:t>
            </a:r>
            <a:r>
              <a:rPr lang="ru-RU" sz="2000" dirty="0" err="1"/>
              <a:t>Блез</a:t>
            </a:r>
            <a:endParaRPr lang="ru-RU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dirty="0"/>
              <a:t>Паскаль с большим проникновеньем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dirty="0"/>
              <a:t>Им рассказал про вычисленья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dirty="0"/>
              <a:t>И логику. И тем исторг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dirty="0"/>
              <a:t>Глубокий искренний восторг.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dirty="0"/>
              <a:t>И в благодарность за беседу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dirty="0"/>
              <a:t>Был уподоблен Архимеду.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dirty="0"/>
              <a:t>                                         </a:t>
            </a:r>
            <a:endParaRPr lang="ru-RU" sz="20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i="1" dirty="0" smtClean="0"/>
              <a:t>                     Жан Лоре </a:t>
            </a:r>
            <a:r>
              <a:rPr lang="ru-RU" sz="2000" dirty="0" smtClean="0"/>
              <a:t>(1595–1665</a:t>
            </a:r>
            <a:r>
              <a:rPr lang="ru-RU" sz="2000" dirty="0"/>
              <a:t>)</a:t>
            </a:r>
            <a:endParaRPr lang="ru-RU" sz="20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sz="2000" dirty="0"/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3779838" y="163513"/>
            <a:ext cx="153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b="1">
                <a:solidFill>
                  <a:schemeClr val="accent2"/>
                </a:solidFill>
              </a:rPr>
              <a:t>Паскалина</a:t>
            </a:r>
          </a:p>
        </p:txBody>
      </p:sp>
      <p:pic>
        <p:nvPicPr>
          <p:cNvPr id="17413" name="Picture 5" descr="******** Clerk using a Pascal adding machine, 1835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09120"/>
            <a:ext cx="2409825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0496" y="692696"/>
            <a:ext cx="79879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33CC"/>
                </a:solidFill>
              </a:rPr>
              <a:t>«</a:t>
            </a:r>
            <a:r>
              <a:rPr lang="ru-RU" i="1" dirty="0" smtClean="0">
                <a:solidFill>
                  <a:srgbClr val="0033CC"/>
                </a:solidFill>
              </a:rPr>
              <a:t>Как бы ни был могуч монарх, чего-то не хватает его славе, </a:t>
            </a:r>
          </a:p>
          <a:p>
            <a:r>
              <a:rPr lang="ru-RU" i="1" dirty="0" smtClean="0">
                <a:solidFill>
                  <a:srgbClr val="0033CC"/>
                </a:solidFill>
              </a:rPr>
              <a:t>  если он не обладает превосходством ума;  и как бы ни был </a:t>
            </a:r>
          </a:p>
          <a:p>
            <a:r>
              <a:rPr lang="ru-RU" i="1" dirty="0" smtClean="0">
                <a:solidFill>
                  <a:srgbClr val="0033CC"/>
                </a:solidFill>
              </a:rPr>
              <a:t>  просвещен подданный, он всегда унижен зависимостью</a:t>
            </a:r>
            <a:r>
              <a:rPr lang="ru-RU" dirty="0" smtClean="0">
                <a:solidFill>
                  <a:srgbClr val="0033CC"/>
                </a:solidFill>
              </a:rPr>
              <a:t>».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6136" y="1616026"/>
            <a:ext cx="2487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rgbClr val="0033CC"/>
                </a:solidFill>
              </a:rPr>
              <a:t>Блез</a:t>
            </a:r>
            <a:r>
              <a:rPr lang="ru-RU" dirty="0" smtClean="0">
                <a:solidFill>
                  <a:srgbClr val="0033CC"/>
                </a:solidFill>
              </a:rPr>
              <a:t> Паскаль, 1653 г.</a:t>
            </a:r>
            <a:endParaRPr lang="ru-RU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ÐÐ°ÑÑÐ¸Ð½ÐºÐ¸ Ð¿Ð¾ Ð·Ð°Ð¿ÑÐ¾ÑÑ ÐÐÐ»ÑÐ³ÐµÐ»ÑÐ¼ Ð¨Ð¸ÐºÐºÐ°ÑÐ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38100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Прямоугольник 1"/>
          <p:cNvSpPr>
            <a:spLocks noChangeArrowheads="1"/>
          </p:cNvSpPr>
          <p:nvPr/>
        </p:nvSpPr>
        <p:spPr bwMode="auto">
          <a:xfrm>
            <a:off x="900113" y="5010150"/>
            <a:ext cx="2663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rgbClr val="222222"/>
                </a:solidFill>
              </a:rPr>
              <a:t>Вильгельм Шиккард</a:t>
            </a:r>
            <a:r>
              <a:rPr lang="ru-RU" sz="1800">
                <a:solidFill>
                  <a:srgbClr val="222222"/>
                </a:solidFill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1800">
                <a:solidFill>
                  <a:srgbClr val="222222"/>
                </a:solidFill>
              </a:rPr>
              <a:t>       1592 – 1635</a:t>
            </a:r>
          </a:p>
        </p:txBody>
      </p:sp>
      <p:pic>
        <p:nvPicPr>
          <p:cNvPr id="1028" name="Picture 4" descr="https://upload.wikimedia.org/wikipedia/commons/c/c2/Rechenmaschine_wilhelm_schickar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2" y="116632"/>
            <a:ext cx="2855271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202867" y="3905733"/>
            <a:ext cx="2940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dirty="0"/>
              <a:t>«Считающие часы», 1623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437112"/>
            <a:ext cx="2787793" cy="2082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179388" y="196850"/>
            <a:ext cx="91455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b="1">
                <a:solidFill>
                  <a:schemeClr val="accent2"/>
                </a:solidFill>
              </a:rPr>
              <a:t>Биография -</a:t>
            </a:r>
            <a:r>
              <a:rPr lang="en-US" sz="2000" b="1">
                <a:solidFill>
                  <a:schemeClr val="accent2"/>
                </a:solidFill>
              </a:rPr>
              <a:t> </a:t>
            </a:r>
            <a:r>
              <a:rPr lang="ru-RU" sz="2000" b="1">
                <a:solidFill>
                  <a:schemeClr val="accent2"/>
                </a:solidFill>
              </a:rPr>
              <a:t>3</a:t>
            </a:r>
            <a:r>
              <a:rPr lang="en-US" sz="2000" b="1">
                <a:solidFill>
                  <a:schemeClr val="accent2"/>
                </a:solidFill>
              </a:rPr>
              <a:t>: </a:t>
            </a:r>
            <a:r>
              <a:rPr lang="ru-RU" sz="2000" b="1">
                <a:solidFill>
                  <a:schemeClr val="accent2"/>
                </a:solidFill>
              </a:rPr>
              <a:t>«Первое обращение»,  1646 г.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6300192" y="765175"/>
            <a:ext cx="2470746" cy="3908991"/>
            <a:chOff x="5913438" y="765175"/>
            <a:chExt cx="2857500" cy="4564759"/>
          </a:xfrm>
        </p:grpSpPr>
        <p:pic>
          <p:nvPicPr>
            <p:cNvPr id="23555" name="Picture 2" descr="ÐÐ°ÑÑÐ¸Ð½ÐºÐ¸ Ð¿Ð¾ Ð·Ð°Ð¿ÑÐ¾ÑÑ ÐÐ¾ÑÐ½ÐµÐ»Ð¸Ð¹ Ð¯Ð½ÑÐµÐ½Ð¸Ð¹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3438" y="765175"/>
              <a:ext cx="2857500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6" name="TextBox 2"/>
            <p:cNvSpPr txBox="1">
              <a:spLocks noChangeArrowheads="1"/>
            </p:cNvSpPr>
            <p:nvPr/>
          </p:nvSpPr>
          <p:spPr bwMode="auto">
            <a:xfrm>
              <a:off x="6133257" y="4575175"/>
              <a:ext cx="2548036" cy="754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sz="1800" dirty="0"/>
                <a:t>Корнелий </a:t>
              </a:r>
              <a:r>
                <a:rPr lang="ru-RU" sz="1800" dirty="0" err="1"/>
                <a:t>Янсений</a:t>
              </a:r>
              <a:endParaRPr lang="ru-RU" sz="1800" dirty="0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sz="1800" dirty="0" smtClean="0"/>
                <a:t>(1585 – 1638)</a:t>
              </a:r>
              <a:endParaRPr lang="ru-RU" sz="1800" dirty="0"/>
            </a:p>
          </p:txBody>
        </p:sp>
      </p:grpSp>
      <p:sp>
        <p:nvSpPr>
          <p:cNvPr id="33797" name="Прямоугольник 6"/>
          <p:cNvSpPr>
            <a:spLocks noChangeArrowheads="1"/>
          </p:cNvSpPr>
          <p:nvPr/>
        </p:nvSpPr>
        <p:spPr bwMode="auto">
          <a:xfrm>
            <a:off x="192461" y="3366115"/>
            <a:ext cx="568875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«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…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три похоти мешают людям на пути к Богу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и к собственному совершенствованию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libido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sentiendi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libido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sciendi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libido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dominandi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latin typeface="Times New Roman" panose="02020603050405020304" pitchFamily="18" charset="0"/>
              </a:rPr>
              <a:t>(</a:t>
            </a:r>
            <a:r>
              <a:rPr lang="ru-RU" sz="2000" i="1" dirty="0">
                <a:latin typeface="Times New Roman" panose="02020603050405020304" pitchFamily="18" charset="0"/>
              </a:rPr>
              <a:t>п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охоть чувства, похоть знания, похоть власти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800" dirty="0"/>
          </a:p>
        </p:txBody>
      </p:sp>
      <p:sp>
        <p:nvSpPr>
          <p:cNvPr id="33798" name="TextBox 7"/>
          <p:cNvSpPr txBox="1">
            <a:spLocks noChangeArrowheads="1"/>
          </p:cNvSpPr>
          <p:nvPr/>
        </p:nvSpPr>
        <p:spPr bwMode="auto">
          <a:xfrm>
            <a:off x="611560" y="4665833"/>
            <a:ext cx="6342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i="1" dirty="0"/>
              <a:t>К. </a:t>
            </a:r>
            <a:r>
              <a:rPr lang="ru-RU" sz="1800" i="1" dirty="0" err="1"/>
              <a:t>Янсений</a:t>
            </a:r>
            <a:r>
              <a:rPr lang="ru-RU" sz="1800" i="1" dirty="0"/>
              <a:t>, </a:t>
            </a:r>
            <a:r>
              <a:rPr lang="ru-RU" sz="1800" i="1" dirty="0">
                <a:solidFill>
                  <a:srgbClr val="222222"/>
                </a:solidFill>
              </a:rPr>
              <a:t>«О преобразовании внутреннего человека» </a:t>
            </a:r>
            <a:endParaRPr lang="ru-RU" sz="18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79388" y="908001"/>
            <a:ext cx="54727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Янсенизм подчёркивал испорченную </a:t>
            </a:r>
            <a:r>
              <a:rPr lang="ru-RU" sz="1600" dirty="0" smtClean="0"/>
              <a:t>природу человека </a:t>
            </a:r>
            <a:r>
              <a:rPr lang="ru-RU" sz="1600" dirty="0"/>
              <a:t>вследствие первородного греха, </a:t>
            </a:r>
            <a:r>
              <a:rPr lang="ru-RU" sz="1600" dirty="0" smtClean="0"/>
              <a:t>а </a:t>
            </a:r>
            <a:r>
              <a:rPr lang="ru-RU" sz="1600" dirty="0"/>
              <a:t>следовательно </a:t>
            </a:r>
            <a:r>
              <a:rPr lang="ru-RU" sz="1600" dirty="0" smtClean="0"/>
              <a:t>–</a:t>
            </a:r>
            <a:r>
              <a:rPr lang="en-US" sz="1600" dirty="0" smtClean="0"/>
              <a:t> </a:t>
            </a:r>
            <a:r>
              <a:rPr lang="ru-RU" sz="1600" dirty="0" smtClean="0"/>
              <a:t>предопределение </a:t>
            </a:r>
            <a:r>
              <a:rPr lang="ru-RU" sz="1600" dirty="0"/>
              <a:t>и </a:t>
            </a:r>
            <a:r>
              <a:rPr lang="ru-RU" sz="1600" dirty="0" smtClean="0"/>
              <a:t>абсолютную необходимость </a:t>
            </a:r>
            <a:r>
              <a:rPr lang="ru-RU" sz="1600" dirty="0"/>
              <a:t>для спасения </a:t>
            </a:r>
            <a:r>
              <a:rPr lang="ru-RU" sz="1600" dirty="0" smtClean="0"/>
              <a:t>божественной </a:t>
            </a:r>
            <a:r>
              <a:rPr lang="ru-RU" sz="1600" dirty="0"/>
              <a:t>благодати. Свободе выбора </a:t>
            </a:r>
            <a:endParaRPr lang="en-US" sz="1600" dirty="0" smtClean="0"/>
          </a:p>
          <a:p>
            <a:r>
              <a:rPr lang="ru-RU" sz="1600" dirty="0" smtClean="0"/>
              <a:t>человеком </a:t>
            </a:r>
            <a:r>
              <a:rPr lang="ru-RU" sz="1600" dirty="0"/>
              <a:t>убеждений и поступков янсенисты </a:t>
            </a:r>
            <a:r>
              <a:rPr lang="ru-RU" sz="1600" dirty="0" smtClean="0"/>
              <a:t>не </a:t>
            </a:r>
          </a:p>
          <a:p>
            <a:r>
              <a:rPr lang="ru-RU" sz="1600" dirty="0" smtClean="0"/>
              <a:t>придавали </a:t>
            </a:r>
            <a:r>
              <a:rPr lang="ru-RU" sz="1600" dirty="0"/>
              <a:t>решающего значения</a:t>
            </a:r>
            <a:r>
              <a:rPr lang="ru-RU" sz="1600" dirty="0" smtClean="0"/>
              <a:t>.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                                 </a:t>
            </a:r>
            <a:r>
              <a:rPr lang="ru-RU" sz="1600" dirty="0" smtClean="0"/>
              <a:t>       Википедия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5327552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Нельзя ли </a:t>
            </a:r>
            <a:r>
              <a:rPr lang="ru-RU" dirty="0" smtClean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примирить все </a:t>
            </a:r>
            <a:r>
              <a:rPr lang="ru-RU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противоречия, внеся скромное и благоразумное </a:t>
            </a: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предложение </a:t>
            </a:r>
            <a:r>
              <a:rPr lang="ru-RU" dirty="0" smtClean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удавить </a:t>
            </a:r>
            <a:r>
              <a:rPr lang="ru-RU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последнего иезуита кишкой </a:t>
            </a:r>
            <a:r>
              <a:rPr lang="ru-RU" dirty="0" smtClean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последнего </a:t>
            </a:r>
            <a:r>
              <a:rPr lang="ru-RU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янсениста</a:t>
            </a:r>
            <a:r>
              <a:rPr lang="ru-RU" dirty="0" smtClean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?»</a:t>
            </a: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                                          </a:t>
            </a:r>
            <a:r>
              <a:rPr lang="ru-RU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Вольтер </a:t>
            </a:r>
          </a:p>
          <a:p>
            <a:pPr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                           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(в письме Гельвецию)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  <p:bldP spid="33798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627313" y="379413"/>
            <a:ext cx="36020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b="1">
                <a:solidFill>
                  <a:schemeClr val="accent2"/>
                </a:solidFill>
              </a:rPr>
              <a:t>Общий признак делимости</a:t>
            </a:r>
          </a:p>
        </p:txBody>
      </p:sp>
      <p:sp>
        <p:nvSpPr>
          <p:cNvPr id="24579" name="Text Box 7"/>
          <p:cNvSpPr txBox="1">
            <a:spLocks noChangeArrowheads="1"/>
          </p:cNvSpPr>
          <p:nvPr/>
        </p:nvSpPr>
        <p:spPr bwMode="auto">
          <a:xfrm>
            <a:off x="1311275" y="11445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pic>
        <p:nvPicPr>
          <p:cNvPr id="22537" name="Picture 9" descr="ÐÐ°ÑÑÐ¸Ð½ÐºÐ¸ Ð¿Ð¾ Ð·Ð°Ð¿ÑÐ¾ÑÑ Ð¢ÐµÐ¾ÑÐµÐ¼Ð° Ð¿Ð°ÑÐºÐ°Ð»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1144588"/>
            <a:ext cx="6119813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1"/>
          <p:cNvSpPr txBox="1">
            <a:spLocks noChangeArrowheads="1"/>
          </p:cNvSpPr>
          <p:nvPr/>
        </p:nvSpPr>
        <p:spPr bwMode="auto">
          <a:xfrm>
            <a:off x="3995738" y="6078538"/>
            <a:ext cx="69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/>
              <a:t>1654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link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2555875" y="0"/>
            <a:ext cx="4394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b="1">
                <a:solidFill>
                  <a:schemeClr val="accent2"/>
                </a:solidFill>
              </a:rPr>
              <a:t>Метод математической индукции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55650" y="374650"/>
            <a:ext cx="784225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/>
              <a:t>        </a:t>
            </a:r>
            <a:r>
              <a:rPr lang="ru-RU" sz="1800"/>
              <a:t>Пусть </a:t>
            </a:r>
            <a:r>
              <a:rPr lang="ru-RU" sz="1800" i="1"/>
              <a:t>А</a:t>
            </a:r>
            <a:r>
              <a:rPr lang="ru-RU" sz="1800"/>
              <a:t>(</a:t>
            </a:r>
            <a:r>
              <a:rPr lang="en-US" sz="1800" i="1"/>
              <a:t>n</a:t>
            </a:r>
            <a:r>
              <a:rPr lang="en-US" sz="1800"/>
              <a:t>) – </a:t>
            </a:r>
            <a:r>
              <a:rPr lang="ru-RU" sz="1800"/>
              <a:t>некоторое утверждение, зависящее от натурального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/>
              <a:t>параметра </a:t>
            </a:r>
            <a:r>
              <a:rPr lang="en-US" sz="1800" i="1"/>
              <a:t>n</a:t>
            </a:r>
            <a:r>
              <a:rPr lang="ru-RU" sz="1800"/>
              <a:t> (т. е. </a:t>
            </a:r>
            <a:r>
              <a:rPr lang="en-US" sz="1800" i="1"/>
              <a:t>n</a:t>
            </a:r>
            <a:r>
              <a:rPr lang="en-US" sz="1800"/>
              <a:t> = 1, 2, 3, 4, …).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/>
              <a:t>        </a:t>
            </a:r>
            <a:r>
              <a:rPr lang="ru-RU" sz="1800" b="1">
                <a:solidFill>
                  <a:schemeClr val="accent2"/>
                </a:solidFill>
              </a:rPr>
              <a:t>Если </a:t>
            </a:r>
            <a:r>
              <a:rPr lang="en-US" sz="1800" b="1">
                <a:solidFill>
                  <a:schemeClr val="accent2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/>
              <a:t>          </a:t>
            </a:r>
            <a:r>
              <a:rPr lang="ru-RU" sz="1800"/>
              <a:t>1) </a:t>
            </a:r>
            <a:r>
              <a:rPr lang="ru-RU" sz="1800" i="1"/>
              <a:t>А</a:t>
            </a:r>
            <a:r>
              <a:rPr lang="ru-RU" sz="1800"/>
              <a:t>(1</a:t>
            </a:r>
            <a:r>
              <a:rPr lang="en-US" sz="1800"/>
              <a:t>) </a:t>
            </a:r>
            <a:r>
              <a:rPr lang="ru-RU" sz="1800"/>
              <a:t>верно</a:t>
            </a:r>
            <a:r>
              <a:rPr lang="en-US" sz="1800"/>
              <a:t>;</a:t>
            </a:r>
            <a:endParaRPr lang="ru-RU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/>
              <a:t>          2) для любого </a:t>
            </a:r>
            <a:r>
              <a:rPr lang="en-US" sz="1800" i="1"/>
              <a:t>k</a:t>
            </a:r>
            <a:r>
              <a:rPr lang="ru-RU" sz="1800"/>
              <a:t> из того, что верно </a:t>
            </a:r>
            <a:r>
              <a:rPr lang="ru-RU" sz="1800" i="1"/>
              <a:t>А</a:t>
            </a:r>
            <a:r>
              <a:rPr lang="ru-RU" sz="1800"/>
              <a:t>(</a:t>
            </a:r>
            <a:r>
              <a:rPr lang="en-US" sz="1800" i="1"/>
              <a:t>k</a:t>
            </a:r>
            <a:r>
              <a:rPr lang="en-US" sz="1800"/>
              <a:t>) </a:t>
            </a:r>
            <a:r>
              <a:rPr lang="ru-RU" sz="1800"/>
              <a:t>следует, что верно </a:t>
            </a:r>
            <a:r>
              <a:rPr lang="ru-RU" sz="1800" i="1"/>
              <a:t>А</a:t>
            </a:r>
            <a:r>
              <a:rPr lang="ru-RU" sz="1800"/>
              <a:t>(</a:t>
            </a:r>
            <a:r>
              <a:rPr lang="en-US" sz="1800" i="1"/>
              <a:t>k</a:t>
            </a:r>
            <a:r>
              <a:rPr lang="en-US" sz="1800"/>
              <a:t>+1),</a:t>
            </a:r>
            <a:endParaRPr lang="ru-RU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/>
              <a:t>       </a:t>
            </a:r>
            <a:r>
              <a:rPr lang="ru-RU" sz="1800"/>
              <a:t> </a:t>
            </a:r>
            <a:r>
              <a:rPr lang="ru-RU" sz="1800" b="1">
                <a:solidFill>
                  <a:schemeClr val="accent2"/>
                </a:solidFill>
              </a:rPr>
              <a:t>то</a:t>
            </a:r>
            <a:r>
              <a:rPr lang="ru-RU" sz="1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/>
              <a:t>          </a:t>
            </a:r>
            <a:r>
              <a:rPr lang="ru-RU" sz="1800" i="1"/>
              <a:t>А</a:t>
            </a:r>
            <a:r>
              <a:rPr lang="ru-RU" sz="1800"/>
              <a:t>(</a:t>
            </a:r>
            <a:r>
              <a:rPr lang="en-US" sz="1800" i="1"/>
              <a:t>n</a:t>
            </a:r>
            <a:r>
              <a:rPr lang="en-US" sz="1800"/>
              <a:t>) </a:t>
            </a:r>
            <a:r>
              <a:rPr lang="ru-RU" sz="1800"/>
              <a:t>верно для любого натурального </a:t>
            </a:r>
            <a:r>
              <a:rPr lang="en-US" sz="1800" i="1"/>
              <a:t>n</a:t>
            </a:r>
            <a:r>
              <a:rPr lang="en-US" sz="1800"/>
              <a:t>. </a:t>
            </a:r>
            <a:endParaRPr lang="ru-RU" sz="1800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684213" y="404813"/>
            <a:ext cx="8064500" cy="2016125"/>
          </a:xfrm>
          <a:prstGeom prst="rect">
            <a:avLst/>
          </a:prstGeom>
          <a:noFill/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sz="1800">
              <a:solidFill>
                <a:srgbClr val="FF3300"/>
              </a:solidFill>
            </a:endParaRPr>
          </a:p>
        </p:txBody>
      </p:sp>
      <p:grpSp>
        <p:nvGrpSpPr>
          <p:cNvPr id="33808" name="Group 16"/>
          <p:cNvGrpSpPr>
            <a:grpSpLocks/>
          </p:cNvGrpSpPr>
          <p:nvPr/>
        </p:nvGrpSpPr>
        <p:grpSpPr bwMode="auto">
          <a:xfrm>
            <a:off x="539750" y="3357563"/>
            <a:ext cx="3354388" cy="3500437"/>
            <a:chOff x="359" y="2115"/>
            <a:chExt cx="2113" cy="1889"/>
          </a:xfrm>
        </p:grpSpPr>
        <p:grpSp>
          <p:nvGrpSpPr>
            <p:cNvPr id="25611" name="Group 13"/>
            <p:cNvGrpSpPr>
              <a:grpSpLocks/>
            </p:cNvGrpSpPr>
            <p:nvPr/>
          </p:nvGrpSpPr>
          <p:grpSpPr bwMode="auto">
            <a:xfrm>
              <a:off x="567" y="2115"/>
              <a:ext cx="1905" cy="1814"/>
              <a:chOff x="567" y="2115"/>
              <a:chExt cx="1905" cy="1814"/>
            </a:xfrm>
          </p:grpSpPr>
          <p:cxnSp>
            <p:nvCxnSpPr>
              <p:cNvPr id="25613" name="AutoShape 8"/>
              <p:cNvCxnSpPr>
                <a:cxnSpLocks noChangeShapeType="1"/>
              </p:cNvCxnSpPr>
              <p:nvPr/>
            </p:nvCxnSpPr>
            <p:spPr bwMode="auto">
              <a:xfrm flipV="1">
                <a:off x="567" y="3612"/>
                <a:ext cx="544" cy="317"/>
              </a:xfrm>
              <a:prstGeom prst="bent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614" name="AutoShape 9"/>
              <p:cNvCxnSpPr>
                <a:cxnSpLocks noChangeShapeType="1"/>
              </p:cNvCxnSpPr>
              <p:nvPr/>
            </p:nvCxnSpPr>
            <p:spPr bwMode="auto">
              <a:xfrm rot="-5400000">
                <a:off x="975" y="3158"/>
                <a:ext cx="590" cy="318"/>
              </a:xfrm>
              <a:prstGeom prst="bent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615" name="AutoShape 10"/>
              <p:cNvCxnSpPr>
                <a:cxnSpLocks noChangeShapeType="1"/>
              </p:cNvCxnSpPr>
              <p:nvPr/>
            </p:nvCxnSpPr>
            <p:spPr bwMode="auto">
              <a:xfrm flipV="1">
                <a:off x="1429" y="2704"/>
                <a:ext cx="589" cy="318"/>
              </a:xfrm>
              <a:prstGeom prst="bentConnector3">
                <a:avLst>
                  <a:gd name="adj1" fmla="val 49917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616" name="AutoShape 11"/>
              <p:cNvCxnSpPr>
                <a:cxnSpLocks noChangeShapeType="1"/>
              </p:cNvCxnSpPr>
              <p:nvPr/>
            </p:nvCxnSpPr>
            <p:spPr bwMode="auto">
              <a:xfrm rot="-5400000">
                <a:off x="1905" y="2228"/>
                <a:ext cx="589" cy="363"/>
              </a:xfrm>
              <a:prstGeom prst="bentConnector3">
                <a:avLst>
                  <a:gd name="adj1" fmla="val 49917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5617" name="Line 12"/>
              <p:cNvSpPr>
                <a:spLocks noChangeShapeType="1"/>
              </p:cNvSpPr>
              <p:nvPr/>
            </p:nvSpPr>
            <p:spPr bwMode="auto">
              <a:xfrm>
                <a:off x="2381" y="2115"/>
                <a:ext cx="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5612" name="Rectangle 15"/>
            <p:cNvSpPr>
              <a:spLocks noChangeArrowheads="1"/>
            </p:cNvSpPr>
            <p:nvPr/>
          </p:nvSpPr>
          <p:spPr bwMode="auto">
            <a:xfrm>
              <a:off x="359" y="3958"/>
              <a:ext cx="725" cy="46"/>
            </a:xfrm>
            <a:prstGeom prst="rect">
              <a:avLst/>
            </a:prstGeom>
            <a:solidFill>
              <a:srgbClr val="91272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sz="1800"/>
            </a:p>
          </p:txBody>
        </p:sp>
      </p:grpSp>
      <p:pic>
        <p:nvPicPr>
          <p:cNvPr id="33817" name="Picture 25" descr="человече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45941">
            <a:off x="3479800" y="2289175"/>
            <a:ext cx="630238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9" name="Picture 27" descr="Рисунок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5861050"/>
            <a:ext cx="6953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0" name="Picture 28" descr="Рисунок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4292600"/>
            <a:ext cx="630238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3635375" y="4508500"/>
            <a:ext cx="5329238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sz="1800"/>
              <a:t>Осознание метода математической индукции как отдельного метода математического доказательства восходит к </a:t>
            </a:r>
            <a:r>
              <a:rPr lang="ru-RU" sz="1800" b="1">
                <a:solidFill>
                  <a:schemeClr val="accent2"/>
                </a:solidFill>
              </a:rPr>
              <a:t>Герсониду </a:t>
            </a:r>
            <a:r>
              <a:rPr lang="ru-RU" sz="1800"/>
              <a:t>(</a:t>
            </a:r>
            <a:r>
              <a:rPr lang="ru-RU" sz="1800" i="1">
                <a:solidFill>
                  <a:schemeClr val="accent2"/>
                </a:solidFill>
              </a:rPr>
              <a:t>Леви бен Гершон</a:t>
            </a:r>
            <a:r>
              <a:rPr lang="ru-RU" sz="1800"/>
              <a:t>, 1288 – 1344) и к </a:t>
            </a:r>
            <a:r>
              <a:rPr lang="ru-RU" sz="1800" b="1">
                <a:solidFill>
                  <a:schemeClr val="accent2"/>
                </a:solidFill>
              </a:rPr>
              <a:t>Блезу Паскалю</a:t>
            </a:r>
            <a:r>
              <a:rPr lang="ru-RU" sz="1800"/>
              <a:t>, хотя отдельные случаи применения встречаются ещё в античные времена у Евклида и Прокла.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63" y="2619375"/>
            <a:ext cx="135255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3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88889E-6 -3.7037E-7 L 0.04514 -0.0821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8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" y="-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  <p:bldP spid="33798" grpId="0" animBg="1"/>
      <p:bldP spid="338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6"/>
          <p:cNvSpPr txBox="1">
            <a:spLocks noChangeArrowheads="1"/>
          </p:cNvSpPr>
          <p:nvPr/>
        </p:nvSpPr>
        <p:spPr bwMode="auto">
          <a:xfrm>
            <a:off x="2960688" y="50800"/>
            <a:ext cx="2906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b="1">
                <a:solidFill>
                  <a:schemeClr val="accent2"/>
                </a:solidFill>
              </a:rPr>
              <a:t>Треугольник Паскаля</a:t>
            </a:r>
          </a:p>
        </p:txBody>
      </p:sp>
      <p:pic>
        <p:nvPicPr>
          <p:cNvPr id="34824" name="Picture 8" descr="ÐÑÐ¸ÑÐ¼ÐµÑÐ¸ÑÐµÑÐºÐ¸Ð¹ ÑÑÐµÑÐ³Ð¾Ð»ÑÐ½Ð¸Ð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673350"/>
            <a:ext cx="3238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30" name="Group 14"/>
          <p:cNvGrpSpPr>
            <a:grpSpLocks/>
          </p:cNvGrpSpPr>
          <p:nvPr/>
        </p:nvGrpSpPr>
        <p:grpSpPr bwMode="auto">
          <a:xfrm>
            <a:off x="5580063" y="379413"/>
            <a:ext cx="3290887" cy="5235575"/>
            <a:chOff x="3470" y="618"/>
            <a:chExt cx="2073" cy="3298"/>
          </a:xfrm>
        </p:grpSpPr>
        <p:sp>
          <p:nvSpPr>
            <p:cNvPr id="26631" name="Rectangle 5"/>
            <p:cNvSpPr>
              <a:spLocks noChangeArrowheads="1"/>
            </p:cNvSpPr>
            <p:nvPr/>
          </p:nvSpPr>
          <p:spPr bwMode="auto">
            <a:xfrm>
              <a:off x="3470" y="3339"/>
              <a:ext cx="2073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sz="1800"/>
                <a:t>Трактат об арифметическом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sz="1800"/>
                <a:t>треугольнике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sz="1800"/>
                <a:t>(1654, издан в 1665 году)  </a:t>
              </a:r>
            </a:p>
          </p:txBody>
        </p:sp>
        <p:pic>
          <p:nvPicPr>
            <p:cNvPr id="26632" name="Picture 10" descr="ÐÐ°ÑÑÐ¸Ð½ÐºÐ¸ Ð¿Ð¾ Ð·Ð°Ð¿ÑÐ¾ÑÑ Le traitÃ© sur le triangle arithmÃ©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618"/>
              <a:ext cx="1857" cy="2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8" name="Picture 1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6250"/>
            <a:ext cx="2232025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2" name="Text Box 16"/>
          <p:cNvSpPr txBox="1">
            <a:spLocks noChangeArrowheads="1"/>
          </p:cNvSpPr>
          <p:nvPr/>
        </p:nvSpPr>
        <p:spPr bwMode="auto">
          <a:xfrm>
            <a:off x="971550" y="5373688"/>
            <a:ext cx="71215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chemeClr val="accent2"/>
                </a:solidFill>
              </a:rPr>
              <a:t>Встречается в </a:t>
            </a:r>
            <a:r>
              <a:rPr lang="en-US" sz="1800" b="1">
                <a:solidFill>
                  <a:schemeClr val="accent2"/>
                </a:solidFill>
              </a:rPr>
              <a:t>X </a:t>
            </a:r>
            <a:r>
              <a:rPr lang="ru-RU" sz="1800" b="1">
                <a:solidFill>
                  <a:schemeClr val="accent2"/>
                </a:solidFill>
              </a:rPr>
              <a:t>в. в Индии,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chemeClr val="accent2"/>
                </a:solidFill>
              </a:rPr>
              <a:t>в </a:t>
            </a:r>
            <a:r>
              <a:rPr lang="en-US" sz="1800" b="1">
                <a:solidFill>
                  <a:schemeClr val="accent2"/>
                </a:solidFill>
              </a:rPr>
              <a:t>XI </a:t>
            </a:r>
            <a:r>
              <a:rPr lang="ru-RU" sz="1800" b="1">
                <a:solidFill>
                  <a:schemeClr val="accent2"/>
                </a:solidFill>
              </a:rPr>
              <a:t>в. у Омара Хайяма,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chemeClr val="accent2"/>
                </a:solidFill>
              </a:rPr>
              <a:t>в начале </a:t>
            </a:r>
            <a:r>
              <a:rPr lang="en-US" sz="1800" b="1">
                <a:solidFill>
                  <a:schemeClr val="accent2"/>
                </a:solidFill>
              </a:rPr>
              <a:t>XIV </a:t>
            </a:r>
            <a:r>
              <a:rPr lang="ru-RU" sz="1800" b="1">
                <a:solidFill>
                  <a:schemeClr val="accent2"/>
                </a:solidFill>
              </a:rPr>
              <a:t>в. в Китае, в Европе у Герсонида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chemeClr val="accent2"/>
                </a:solidFill>
              </a:rPr>
              <a:t>в начале </a:t>
            </a:r>
            <a:r>
              <a:rPr lang="en-US" sz="1800" b="1">
                <a:solidFill>
                  <a:schemeClr val="accent2"/>
                </a:solidFill>
              </a:rPr>
              <a:t>XVI </a:t>
            </a:r>
            <a:r>
              <a:rPr lang="ru-RU" sz="1800" b="1">
                <a:solidFill>
                  <a:schemeClr val="accent2"/>
                </a:solidFill>
              </a:rPr>
              <a:t>у М. Штифеля, у Никколо Тартальи в 1560 г.,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549275"/>
            <a:ext cx="65166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317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rgbClr val="0000FF"/>
                </a:solidFill>
              </a:rPr>
              <a:t>Если какое-либо понятие имеет персональное имя,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rgbClr val="0000FF"/>
                </a:solidFill>
              </a:rPr>
              <a:t>то это — не имя первооткрывателя.</a:t>
            </a:r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6516688" y="333375"/>
            <a:ext cx="2393950" cy="4322763"/>
            <a:chOff x="4091" y="1071"/>
            <a:chExt cx="1508" cy="2723"/>
          </a:xfrm>
        </p:grpSpPr>
        <p:pic>
          <p:nvPicPr>
            <p:cNvPr id="27655" name="Picture 4" descr="150px-Vladimir_Arnol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1071"/>
              <a:ext cx="1479" cy="2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6" name="Text Box 5"/>
            <p:cNvSpPr txBox="1">
              <a:spLocks noChangeArrowheads="1"/>
            </p:cNvSpPr>
            <p:nvPr/>
          </p:nvSpPr>
          <p:spPr bwMode="auto">
            <a:xfrm>
              <a:off x="4091" y="3217"/>
              <a:ext cx="1508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sz="1800"/>
                <a:t>Владимир Игоревич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sz="1800"/>
                <a:t>Арнольд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sz="1800"/>
                <a:t>(1937 – 2010)</a:t>
              </a:r>
            </a:p>
          </p:txBody>
        </p:sp>
      </p:grp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971550" y="1412875"/>
            <a:ext cx="53721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 i="1">
                <a:solidFill>
                  <a:srgbClr val="FF3300"/>
                </a:solidFill>
              </a:rPr>
              <a:t>Принцип Берри</a:t>
            </a:r>
            <a:r>
              <a:rPr lang="en-US" sz="1800" b="1" i="1">
                <a:solidFill>
                  <a:srgbClr val="FF3300"/>
                </a:solidFill>
              </a:rPr>
              <a:t>:</a:t>
            </a:r>
            <a:r>
              <a:rPr lang="ru-RU" sz="1800" b="1">
                <a:solidFill>
                  <a:srgbClr val="FF33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sz="1800" b="1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rgbClr val="FF3300"/>
                </a:solidFill>
              </a:rPr>
              <a:t>Принцип Арнольда применим к самому себе.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0" y="2803525"/>
            <a:ext cx="6535738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sz="2000"/>
              <a:t>Действительно, на Западе равносильный принципу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sz="2000"/>
              <a:t>Арнольда   эпонимический  принцип   </a:t>
            </a:r>
            <a:r>
              <a:rPr lang="ru-RU" sz="2000">
                <a:solidFill>
                  <a:srgbClr val="0000FF"/>
                </a:solidFill>
              </a:rPr>
              <a:t>«No  scientific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sz="2000">
                <a:solidFill>
                  <a:srgbClr val="0000FF"/>
                </a:solidFill>
              </a:rPr>
              <a:t>discovery   is   named   after   its   original  discovere</a:t>
            </a:r>
            <a:r>
              <a:rPr lang="en-US" sz="2000">
                <a:solidFill>
                  <a:srgbClr val="0000FF"/>
                </a:solidFill>
              </a:rPr>
              <a:t>r</a:t>
            </a:r>
            <a:r>
              <a:rPr lang="ru-RU" sz="2000">
                <a:solidFill>
                  <a:srgbClr val="0000FF"/>
                </a:solidFill>
              </a:rPr>
              <a:t>»</a:t>
            </a:r>
            <a:r>
              <a:rPr lang="ru-RU" sz="2000"/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sz="2000"/>
              <a:t>называется </a:t>
            </a:r>
            <a:r>
              <a:rPr lang="ru-RU" sz="2000" b="1"/>
              <a:t>«Законом Стиглера»</a:t>
            </a:r>
            <a:r>
              <a:rPr lang="ru-RU" sz="2000"/>
              <a:t> по имени опубли-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sz="2000"/>
              <a:t>ковавшего его  в 1980  году  английского статистика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sz="2000" b="1" i="1"/>
              <a:t>Стивена Стиглера</a:t>
            </a:r>
            <a:r>
              <a:rPr lang="ru-RU" sz="2000"/>
              <a:t> (</a:t>
            </a:r>
            <a:r>
              <a:rPr lang="en-US" sz="2000"/>
              <a:t>Stephen</a:t>
            </a:r>
            <a:r>
              <a:rPr lang="ru-RU" sz="2000"/>
              <a:t> </a:t>
            </a:r>
            <a:r>
              <a:rPr lang="en-US" sz="2000"/>
              <a:t>M</a:t>
            </a:r>
            <a:r>
              <a:rPr lang="ru-RU" sz="2000"/>
              <a:t>. </a:t>
            </a:r>
            <a:r>
              <a:rPr lang="en-US" sz="2000"/>
              <a:t>Stigler</a:t>
            </a:r>
            <a:r>
              <a:rPr lang="ru-RU" sz="2000"/>
              <a:t>, профессор 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sz="2000"/>
              <a:t>факультета  статистики университета  Чикаго, род.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sz="2000"/>
              <a:t>в 1941 г.).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sz="2000"/>
              <a:t>      Впрочем,  сам  Стиглер приписывает авторство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sz="2000"/>
              <a:t>этого закона  американскому  социологу  </a:t>
            </a:r>
            <a:r>
              <a:rPr lang="ru-RU" sz="2000" b="1" i="1"/>
              <a:t>Роберту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sz="2000" b="1" i="1"/>
              <a:t>Мертону</a:t>
            </a:r>
            <a:r>
              <a:rPr lang="ru-RU" sz="2000"/>
              <a:t> (1910 – 2003),  так   что   закон  Стиглера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sz="2000"/>
              <a:t>тоже  обладает  свойством  самоприменимости.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sz="2000"/>
          </a:p>
        </p:txBody>
      </p:sp>
      <p:sp>
        <p:nvSpPr>
          <p:cNvPr id="27654" name="Text Box 8"/>
          <p:cNvSpPr txBox="1">
            <a:spLocks noChangeArrowheads="1"/>
          </p:cNvSpPr>
          <p:nvPr/>
        </p:nvSpPr>
        <p:spPr bwMode="auto">
          <a:xfrm>
            <a:off x="519113" y="65088"/>
            <a:ext cx="2527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 i="1">
                <a:solidFill>
                  <a:srgbClr val="0000FF"/>
                </a:solidFill>
              </a:rPr>
              <a:t>Принцип Арнольда</a:t>
            </a:r>
            <a:r>
              <a:rPr lang="en-US" sz="1800" b="1" i="1">
                <a:solidFill>
                  <a:srgbClr val="0000FF"/>
                </a:solidFill>
              </a:rPr>
              <a:t>:</a:t>
            </a:r>
            <a:r>
              <a:rPr lang="ru-RU" sz="1800" b="1">
                <a:solidFill>
                  <a:srgbClr val="0000FF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35846" grpId="0"/>
      <p:bldP spid="358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2700338" y="0"/>
            <a:ext cx="3933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b="1">
                <a:solidFill>
                  <a:schemeClr val="accent2"/>
                </a:solidFill>
              </a:rPr>
              <a:t>Две задачи кавалера де Мере</a:t>
            </a:r>
          </a:p>
        </p:txBody>
      </p:sp>
      <p:sp>
        <p:nvSpPr>
          <p:cNvPr id="27651" name="Rectangle 7"/>
          <p:cNvSpPr>
            <a:spLocks noChangeArrowheads="1"/>
          </p:cNvSpPr>
          <p:nvPr/>
        </p:nvSpPr>
        <p:spPr bwMode="auto">
          <a:xfrm>
            <a:off x="755650" y="2563813"/>
            <a:ext cx="3598863" cy="5810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600" dirty="0"/>
              <a:t>Антуан </a:t>
            </a:r>
            <a:r>
              <a:rPr lang="ru-RU" sz="1600" dirty="0" err="1"/>
              <a:t>Гомбо</a:t>
            </a:r>
            <a:r>
              <a:rPr lang="ru-RU" sz="1600" dirty="0"/>
              <a:t> = шевалье де Мере =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600" dirty="0"/>
              <a:t>= кавалер де Мере (1697 – 1684)</a:t>
            </a:r>
          </a:p>
        </p:txBody>
      </p:sp>
      <p:sp>
        <p:nvSpPr>
          <p:cNvPr id="28676" name="AutoShape 13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28677" name="AutoShape 15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28678" name="AutoShape 17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19478" name="AutoShape 22"/>
          <p:cNvSpPr>
            <a:spLocks noChangeArrowheads="1"/>
          </p:cNvSpPr>
          <p:nvPr/>
        </p:nvSpPr>
        <p:spPr bwMode="auto">
          <a:xfrm>
            <a:off x="3635375" y="2043113"/>
            <a:ext cx="2665413" cy="233362"/>
          </a:xfrm>
          <a:prstGeom prst="rightArrow">
            <a:avLst>
              <a:gd name="adj1" fmla="val 50000"/>
              <a:gd name="adj2" fmla="val 19131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19479" name="Rectangle 23"/>
          <p:cNvSpPr>
            <a:spLocks noChangeArrowheads="1"/>
          </p:cNvSpPr>
          <p:nvPr/>
        </p:nvSpPr>
        <p:spPr bwMode="auto">
          <a:xfrm>
            <a:off x="395288" y="3302000"/>
            <a:ext cx="8280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/>
              <a:t>1. Что больше, вероятность того, что при 24 бросаниях двух игральных</a:t>
            </a:r>
          </a:p>
          <a:p>
            <a:pPr algn="ctr" eaLnBrk="1" hangingPunct="1"/>
            <a:r>
              <a:rPr lang="ru-RU"/>
              <a:t>костей выпадут две шестёрки, или вероятность того, что не выпадут</a:t>
            </a:r>
            <a:r>
              <a:rPr lang="en-US"/>
              <a:t>?</a:t>
            </a:r>
            <a:endParaRPr lang="ru-RU"/>
          </a:p>
        </p:txBody>
      </p:sp>
      <p:sp>
        <p:nvSpPr>
          <p:cNvPr id="19480" name="Rectangle 24"/>
          <p:cNvSpPr>
            <a:spLocks noChangeArrowheads="1"/>
          </p:cNvSpPr>
          <p:nvPr/>
        </p:nvSpPr>
        <p:spPr bwMode="auto">
          <a:xfrm>
            <a:off x="2124075" y="4805363"/>
            <a:ext cx="48402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solidFill>
                  <a:schemeClr val="accent2"/>
                </a:solidFill>
              </a:rPr>
              <a:t>«Я рад тому, что наши мысли встретились.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solidFill>
                  <a:schemeClr val="accent2"/>
                </a:solidFill>
              </a:rPr>
              <a:t>Я вижу, что  истина  одна и та же  в Тулузе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solidFill>
                  <a:schemeClr val="accent2"/>
                </a:solidFill>
              </a:rPr>
              <a:t>и в Париже.» </a:t>
            </a:r>
          </a:p>
        </p:txBody>
      </p:sp>
      <p:sp>
        <p:nvSpPr>
          <p:cNvPr id="19481" name="Text Box 25"/>
          <p:cNvSpPr txBox="1">
            <a:spLocks noChangeArrowheads="1"/>
          </p:cNvSpPr>
          <p:nvPr/>
        </p:nvSpPr>
        <p:spPr bwMode="auto">
          <a:xfrm>
            <a:off x="684213" y="3860800"/>
            <a:ext cx="79406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/>
              <a:t>2. </a:t>
            </a:r>
            <a:r>
              <a:rPr lang="ru-RU" sz="1800"/>
              <a:t>Как справедливо разделить ставку после известного числа бросков, если игроки вынуждены прервать игру</a:t>
            </a:r>
            <a:r>
              <a:rPr lang="en-US" sz="1800"/>
              <a:t>? </a:t>
            </a:r>
            <a:endParaRPr lang="ru-RU" sz="1800"/>
          </a:p>
        </p:txBody>
      </p:sp>
      <p:sp>
        <p:nvSpPr>
          <p:cNvPr id="19483" name="Text Box 27"/>
          <p:cNvSpPr txBox="1">
            <a:spLocks noChangeArrowheads="1"/>
          </p:cNvSpPr>
          <p:nvPr/>
        </p:nvSpPr>
        <p:spPr bwMode="auto">
          <a:xfrm>
            <a:off x="4546600" y="1755775"/>
            <a:ext cx="6969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/>
              <a:t>1653</a:t>
            </a:r>
          </a:p>
        </p:txBody>
      </p:sp>
      <p:grpSp>
        <p:nvGrpSpPr>
          <p:cNvPr id="19492" name="Group 36"/>
          <p:cNvGrpSpPr>
            <a:grpSpLocks/>
          </p:cNvGrpSpPr>
          <p:nvPr/>
        </p:nvGrpSpPr>
        <p:grpSpPr bwMode="auto">
          <a:xfrm>
            <a:off x="395288" y="4581525"/>
            <a:ext cx="1595437" cy="2127250"/>
            <a:chOff x="249" y="2886"/>
            <a:chExt cx="1005" cy="1340"/>
          </a:xfrm>
        </p:grpSpPr>
        <p:sp>
          <p:nvSpPr>
            <p:cNvPr id="28692" name="Text Box 29"/>
            <p:cNvSpPr txBox="1">
              <a:spLocks noChangeArrowheads="1"/>
            </p:cNvSpPr>
            <p:nvPr/>
          </p:nvSpPr>
          <p:spPr bwMode="auto">
            <a:xfrm>
              <a:off x="273" y="3819"/>
              <a:ext cx="981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/>
                <a:t> Б. Паскаль,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/>
                <a:t>    Париж</a:t>
              </a:r>
            </a:p>
          </p:txBody>
        </p:sp>
        <p:pic>
          <p:nvPicPr>
            <p:cNvPr id="28693" name="Picture 30" descr="ÐÐ°ÑÑÐ¸Ð½ÐºÐ¸ Ð¿Ð¾ Ð·Ð°Ð¿ÑÐ¾ÑÑ Blaise Pasca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2886"/>
              <a:ext cx="952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93" name="Group 37"/>
          <p:cNvGrpSpPr>
            <a:grpSpLocks/>
          </p:cNvGrpSpPr>
          <p:nvPr/>
        </p:nvGrpSpPr>
        <p:grpSpPr bwMode="auto">
          <a:xfrm>
            <a:off x="7169150" y="4581525"/>
            <a:ext cx="1524000" cy="2157413"/>
            <a:chOff x="4516" y="2886"/>
            <a:chExt cx="960" cy="1359"/>
          </a:xfrm>
        </p:grpSpPr>
        <p:pic>
          <p:nvPicPr>
            <p:cNvPr id="28690" name="Picture 33" descr="скачанные файлы (3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6" y="2886"/>
              <a:ext cx="960" cy="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1" name="Text Box 34"/>
            <p:cNvSpPr txBox="1">
              <a:spLocks noChangeArrowheads="1"/>
            </p:cNvSpPr>
            <p:nvPr/>
          </p:nvSpPr>
          <p:spPr bwMode="auto">
            <a:xfrm>
              <a:off x="4636" y="3838"/>
              <a:ext cx="79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/>
                <a:t>П. Ферма,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/>
                <a:t>  Тулуза</a:t>
              </a:r>
            </a:p>
          </p:txBody>
        </p:sp>
      </p:grpSp>
      <p:sp>
        <p:nvSpPr>
          <p:cNvPr id="19491" name="AutoShape 35"/>
          <p:cNvSpPr>
            <a:spLocks noChangeArrowheads="1"/>
          </p:cNvSpPr>
          <p:nvPr/>
        </p:nvSpPr>
        <p:spPr bwMode="auto">
          <a:xfrm>
            <a:off x="2051050" y="5661025"/>
            <a:ext cx="4968875" cy="215900"/>
          </a:xfrm>
          <a:prstGeom prst="rightArrow">
            <a:avLst>
              <a:gd name="adj1" fmla="val 50000"/>
              <a:gd name="adj2" fmla="val 5753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22544" name="TextBox 1"/>
          <p:cNvSpPr txBox="1">
            <a:spLocks noChangeArrowheads="1"/>
          </p:cNvSpPr>
          <p:nvPr/>
        </p:nvSpPr>
        <p:spPr bwMode="auto">
          <a:xfrm>
            <a:off x="6840342" y="2735263"/>
            <a:ext cx="1813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1800" dirty="0"/>
              <a:t>П. </a:t>
            </a:r>
            <a:r>
              <a:rPr lang="ru-RU" sz="1800" dirty="0" err="1"/>
              <a:t>Каркави</a:t>
            </a:r>
            <a:endParaRPr lang="ru-RU" sz="18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1800" dirty="0"/>
              <a:t>1603</a:t>
            </a:r>
            <a:r>
              <a:rPr lang="en-US" sz="1800" dirty="0"/>
              <a:t>(?)</a:t>
            </a:r>
            <a:r>
              <a:rPr lang="ru-RU" sz="1800" dirty="0"/>
              <a:t> </a:t>
            </a:r>
            <a:r>
              <a:rPr lang="ru-RU" sz="1800" dirty="0" smtClean="0"/>
              <a:t>– 1684</a:t>
            </a:r>
            <a:endParaRPr lang="ru-RU" sz="1800" dirty="0"/>
          </a:p>
        </p:txBody>
      </p:sp>
      <p:pic>
        <p:nvPicPr>
          <p:cNvPr id="22554" name="Picture 26" descr="https://upload.wikimedia.org/wikipedia/commons/thumb/4/49/Pierre_de_Carcavy_LACMA_AC1993.213.8.jpg/260px-Pierre_de_Carcavy_LACMA_AC1993.213.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396875"/>
            <a:ext cx="175736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49275"/>
            <a:ext cx="152082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  <p:bldP spid="19478" grpId="0" animBg="1" autoUpdateAnimBg="0"/>
      <p:bldP spid="19479" grpId="0" autoUpdateAnimBg="0"/>
      <p:bldP spid="19480" grpId="0" autoUpdateAnimBg="0"/>
      <p:bldP spid="19481" grpId="0" autoUpdateAnimBg="0"/>
      <p:bldP spid="19483" grpId="0" autoUpdateAnimBg="0"/>
      <p:bldP spid="19491" grpId="0" animBg="1" autoUpdateAnimBg="0"/>
      <p:bldP spid="225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2432" y="3645024"/>
            <a:ext cx="8424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«Кавалер де Мере человек очень остроумный, но он вовсе не математик, а это, как вам известно, огромный недостаток; он даже никак не мог понять, что математическая линия делима до бесконечности и воображает, что она состоит из бесконечного числа одна подле другой расположенных точек; никак я не мог разубедить его в этом».</a:t>
            </a:r>
            <a:endParaRPr lang="ru-RU" dirty="0"/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468362" y="712447"/>
            <a:ext cx="1595437" cy="2127250"/>
            <a:chOff x="249" y="2886"/>
            <a:chExt cx="1005" cy="1340"/>
          </a:xfrm>
        </p:grpSpPr>
        <p:sp>
          <p:nvSpPr>
            <p:cNvPr id="4" name="Text Box 29"/>
            <p:cNvSpPr txBox="1">
              <a:spLocks noChangeArrowheads="1"/>
            </p:cNvSpPr>
            <p:nvPr/>
          </p:nvSpPr>
          <p:spPr bwMode="auto">
            <a:xfrm>
              <a:off x="273" y="3819"/>
              <a:ext cx="981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/>
                <a:t> Б. Паскаль,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/>
                <a:t>    Париж</a:t>
              </a:r>
            </a:p>
          </p:txBody>
        </p:sp>
        <p:pic>
          <p:nvPicPr>
            <p:cNvPr id="5" name="Picture 30" descr="ÐÐ°ÑÑÐ¸Ð½ÐºÐ¸ Ð¿Ð¾ Ð·Ð°Ð¿ÑÐ¾ÑÑ Blaise Pasca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2886"/>
              <a:ext cx="952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7334795" y="714673"/>
            <a:ext cx="1524000" cy="2157413"/>
            <a:chOff x="4516" y="2886"/>
            <a:chExt cx="960" cy="1359"/>
          </a:xfrm>
        </p:grpSpPr>
        <p:pic>
          <p:nvPicPr>
            <p:cNvPr id="7" name="Picture 33" descr="скачанные файлы (3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6" y="2886"/>
              <a:ext cx="960" cy="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34"/>
            <p:cNvSpPr txBox="1">
              <a:spLocks noChangeArrowheads="1"/>
            </p:cNvSpPr>
            <p:nvPr/>
          </p:nvSpPr>
          <p:spPr bwMode="auto">
            <a:xfrm>
              <a:off x="4636" y="3838"/>
              <a:ext cx="79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/>
                <a:t>П. Ферма,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/>
                <a:t>  Тулуза</a:t>
              </a:r>
            </a:p>
          </p:txBody>
        </p:sp>
      </p:grpSp>
      <p:sp>
        <p:nvSpPr>
          <p:cNvPr id="9" name="AutoShape 35"/>
          <p:cNvSpPr>
            <a:spLocks noChangeArrowheads="1"/>
          </p:cNvSpPr>
          <p:nvPr/>
        </p:nvSpPr>
        <p:spPr bwMode="auto">
          <a:xfrm>
            <a:off x="2172791" y="1685430"/>
            <a:ext cx="4968875" cy="215900"/>
          </a:xfrm>
          <a:prstGeom prst="rightArrow">
            <a:avLst>
              <a:gd name="adj1" fmla="val 50000"/>
              <a:gd name="adj2" fmla="val 5753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49987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827088" y="549275"/>
            <a:ext cx="70580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"Эти работы, весьма знаменитые ученые, я преподношу вам или вам их возвращают в самом деле, я считаю как бы вашими те из них, которые не были бы моими, если бы я не сформировался среди вас."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3779838" y="3068638"/>
            <a:ext cx="48580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i="1" dirty="0"/>
              <a:t>«Послание Парижской академии», </a:t>
            </a:r>
            <a:r>
              <a:rPr lang="ru-RU" sz="1800" i="1" dirty="0" smtClean="0"/>
              <a:t>1654 </a:t>
            </a:r>
            <a:r>
              <a:rPr lang="ru-RU" sz="1800" i="1" dirty="0"/>
              <a:t>г.</a:t>
            </a:r>
          </a:p>
        </p:txBody>
      </p:sp>
      <p:pic>
        <p:nvPicPr>
          <p:cNvPr id="29700" name="Picture 2" descr="ÐÐ°ÑÑÐ¸Ð½ÐºÐ¸ Ð¿Ð¾ Ð·Ð°Ð¿ÑÐ¾ÑÑ ÐÐ»ÐµÐ· ÐÐ°ÑÐºÐ°Ð»Ñ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3552825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773238"/>
            <a:ext cx="310515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325254" y="5959475"/>
            <a:ext cx="673479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парижского юриста Жана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 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1635 – 1696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товарища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Паскаля,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которому после смерти Паскаля были доверены его личные бумаги.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4345" name="Group 9"/>
          <p:cNvGrpSpPr>
            <a:grpSpLocks/>
          </p:cNvGrpSpPr>
          <p:nvPr/>
        </p:nvGrpSpPr>
        <p:grpSpPr bwMode="auto">
          <a:xfrm>
            <a:off x="2483768" y="116632"/>
            <a:ext cx="4229100" cy="5937250"/>
            <a:chOff x="1680" y="0"/>
            <a:chExt cx="2664" cy="3740"/>
          </a:xfrm>
        </p:grpSpPr>
        <p:pic>
          <p:nvPicPr>
            <p:cNvPr id="4100" name="Picture 5" descr="030025_6_1_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0"/>
              <a:ext cx="2664" cy="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1" name="Rectangle 8"/>
            <p:cNvSpPr>
              <a:spLocks noChangeArrowheads="1"/>
            </p:cNvSpPr>
            <p:nvPr/>
          </p:nvSpPr>
          <p:spPr bwMode="auto">
            <a:xfrm>
              <a:off x="1928" y="3507"/>
              <a:ext cx="216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Блез</a:t>
              </a:r>
              <a:r>
                <a:rPr 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Паскаль в возрасте 25 лет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TextBox 3"/>
          <p:cNvSpPr txBox="1">
            <a:spLocks noChangeArrowheads="1"/>
          </p:cNvSpPr>
          <p:nvPr/>
        </p:nvSpPr>
        <p:spPr bwMode="auto">
          <a:xfrm>
            <a:off x="827088" y="333375"/>
            <a:ext cx="727233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/>
              <a:t>В числе перечисленных работ  –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rgbClr val="0070C0"/>
                </a:solidFill>
              </a:rPr>
              <a:t>«Полный труд о конических сечениях» </a:t>
            </a:r>
            <a:r>
              <a:rPr lang="ru-RU" sz="1800"/>
              <a:t>и трактат, который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70C0"/>
                </a:solidFill>
              </a:rPr>
              <a:t>“</a:t>
            </a:r>
            <a:r>
              <a:rPr lang="ru-RU" sz="1800" i="1">
                <a:solidFill>
                  <a:srgbClr val="0070C0"/>
                </a:solidFill>
              </a:rPr>
              <a:t>может по праву претендовать на ошеломляющее название </a:t>
            </a:r>
            <a:r>
              <a:rPr lang="ru-RU" sz="1800" b="1">
                <a:solidFill>
                  <a:srgbClr val="0070C0"/>
                </a:solidFill>
              </a:rPr>
              <a:t>«</a:t>
            </a:r>
            <a:r>
              <a:rPr lang="ru-RU" sz="1800" b="1" i="1">
                <a:solidFill>
                  <a:srgbClr val="0070C0"/>
                </a:solidFill>
              </a:rPr>
              <a:t>Математика случая</a:t>
            </a:r>
            <a:r>
              <a:rPr lang="ru-RU" sz="1800" b="1">
                <a:solidFill>
                  <a:srgbClr val="0070C0"/>
                </a:solidFill>
              </a:rPr>
              <a:t>»</a:t>
            </a:r>
            <a:r>
              <a:rPr lang="en-US" sz="1800">
                <a:solidFill>
                  <a:srgbClr val="0070C0"/>
                </a:solidFill>
              </a:rPr>
              <a:t>”.</a:t>
            </a:r>
            <a:endParaRPr lang="ru-RU" sz="1800">
              <a:solidFill>
                <a:srgbClr val="0070C0"/>
              </a:solidFill>
            </a:endParaRPr>
          </a:p>
        </p:txBody>
      </p:sp>
      <p:grpSp>
        <p:nvGrpSpPr>
          <p:cNvPr id="65549" name="Group 13"/>
          <p:cNvGrpSpPr>
            <a:grpSpLocks/>
          </p:cNvGrpSpPr>
          <p:nvPr/>
        </p:nvGrpSpPr>
        <p:grpSpPr bwMode="auto">
          <a:xfrm>
            <a:off x="4795838" y="1844675"/>
            <a:ext cx="4348162" cy="4592638"/>
            <a:chOff x="3021" y="1162"/>
            <a:chExt cx="2739" cy="2893"/>
          </a:xfrm>
        </p:grpSpPr>
        <p:sp>
          <p:nvSpPr>
            <p:cNvPr id="30727" name="Rectangle 7"/>
            <p:cNvSpPr>
              <a:spLocks noChangeArrowheads="1"/>
            </p:cNvSpPr>
            <p:nvPr/>
          </p:nvSpPr>
          <p:spPr bwMode="auto">
            <a:xfrm>
              <a:off x="3021" y="3824"/>
              <a:ext cx="2739" cy="2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sz="1800" dirty="0"/>
                <a:t>«</a:t>
              </a:r>
              <a:r>
                <a:rPr lang="ru-RU" sz="1800" i="1" dirty="0"/>
                <a:t>О расчётах в азартной игре</a:t>
              </a:r>
              <a:r>
                <a:rPr lang="ru-RU" sz="1800" dirty="0"/>
                <a:t>», 1657  </a:t>
              </a:r>
            </a:p>
          </p:txBody>
        </p:sp>
        <p:pic>
          <p:nvPicPr>
            <p:cNvPr id="30728" name="Picture 9" descr="ÐÐ°ÑÑÐ¸Ð½ÐºÐ¸ Ð¿Ð¾ Ð·Ð°Ð¿ÑÐ¾ÑÑ ÐÑÐ¹Ð³ÐµÐ½Ñ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1162"/>
              <a:ext cx="2140" cy="2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9" name="Text Box 10"/>
            <p:cNvSpPr txBox="1">
              <a:spLocks noChangeArrowheads="1"/>
            </p:cNvSpPr>
            <p:nvPr/>
          </p:nvSpPr>
          <p:spPr bwMode="auto">
            <a:xfrm>
              <a:off x="3969" y="3566"/>
              <a:ext cx="92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sz="1800" dirty="0"/>
                <a:t>1629 </a:t>
              </a:r>
              <a:r>
                <a:rPr lang="ru-RU" sz="1800" dirty="0" smtClean="0"/>
                <a:t>– 1695</a:t>
              </a:r>
              <a:endParaRPr lang="ru-RU" sz="1800" dirty="0"/>
            </a:p>
          </p:txBody>
        </p:sp>
      </p:grpSp>
      <p:grpSp>
        <p:nvGrpSpPr>
          <p:cNvPr id="65548" name="Group 12"/>
          <p:cNvGrpSpPr>
            <a:grpSpLocks/>
          </p:cNvGrpSpPr>
          <p:nvPr/>
        </p:nvGrpSpPr>
        <p:grpSpPr bwMode="auto">
          <a:xfrm>
            <a:off x="684213" y="1628775"/>
            <a:ext cx="3400425" cy="4906963"/>
            <a:chOff x="431" y="1026"/>
            <a:chExt cx="2142" cy="3091"/>
          </a:xfrm>
        </p:grpSpPr>
        <p:pic>
          <p:nvPicPr>
            <p:cNvPr id="30725" name="Picture 6" descr="ÐÐ°ÑÑÐ¸Ð½ÐºÐ¸ Ð¿Ð¾ Ð·Ð°Ð¿ÑÐ¾ÑÑ Ð»ÐµÐ¹Ð±Ð½Ð¸Ñ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026"/>
              <a:ext cx="2142" cy="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6" name="Text Box 11"/>
            <p:cNvSpPr txBox="1">
              <a:spLocks noChangeArrowheads="1"/>
            </p:cNvSpPr>
            <p:nvPr/>
          </p:nvSpPr>
          <p:spPr bwMode="auto">
            <a:xfrm>
              <a:off x="1020" y="3884"/>
              <a:ext cx="92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sz="1800" dirty="0"/>
                <a:t>1646 </a:t>
              </a:r>
              <a:r>
                <a:rPr lang="ru-RU" sz="1800" dirty="0" smtClean="0"/>
                <a:t>– </a:t>
              </a:r>
              <a:r>
                <a:rPr lang="ru-RU" sz="1800" dirty="0"/>
                <a:t>1716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1"/>
          <p:cNvSpPr>
            <a:spLocks noChangeArrowheads="1"/>
          </p:cNvSpPr>
          <p:nvPr/>
        </p:nvSpPr>
        <p:spPr bwMode="auto">
          <a:xfrm>
            <a:off x="251520" y="444674"/>
            <a:ext cx="8207375" cy="867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БЛАГОДАТИ 1654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 23 ноября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день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святого Климента папы и мученика и других мучеников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Канун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святого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Хризогона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мученика и других. Приблизительно от десяти с половиною часов вечера до половины первого ночи.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ОГОНЬ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 Авраама, Бог Исаака, Бог Иакова,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не Бог Философов и ученых.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Уверенность. Уверенность. Чувство, Радость, Мир.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 Иисуса Христа.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Deum</a:t>
            </a:r>
            <a:r>
              <a:rPr lang="ru-RU" sz="1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meum</a:t>
            </a:r>
            <a:r>
              <a:rPr lang="ru-RU" sz="1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ru-RU" sz="1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Deum</a:t>
            </a:r>
            <a:r>
              <a:rPr lang="ru-RU" sz="1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vestrum</a:t>
            </a:r>
            <a:r>
              <a:rPr lang="ru-RU" sz="1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1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(Богу моему и Богу вашему (</a:t>
            </a:r>
            <a:r>
              <a:rPr lang="ru-RU" sz="1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латин</a:t>
            </a:r>
            <a:r>
              <a:rPr lang="ru-RU" sz="1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.))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Твой Бог будет моим Богом.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Забвение мира и всего, кроме Бога.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Обрести его можно только на путях, указанных в Евангелии.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Величие души человеческой.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Отец праведный, мир не познал тебя, но я тебя познал.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Радость, Радость, Радость, слезы радости.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разлучился с ним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__________________________________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18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Dereliquerunt</a:t>
            </a:r>
            <a:r>
              <a:rPr lang="en-US" sz="18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18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fontem</a:t>
            </a:r>
            <a:r>
              <a:rPr lang="en-US" sz="18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aquae</a:t>
            </a:r>
            <a:r>
              <a:rPr lang="en-US" sz="18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vivae</a:t>
            </a:r>
            <a:r>
              <a:rPr lang="en-US" sz="18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Оставил меня </a:t>
            </a:r>
            <a:r>
              <a:rPr lang="ru-RU" sz="16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воды живой</a:t>
            </a:r>
            <a:r>
              <a:rPr lang="ru-RU" sz="1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латин</a:t>
            </a:r>
            <a:r>
              <a:rPr lang="ru-RU" sz="1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.))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 мой, неужели ты покинешь меня?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не разлучусь с ним вовеки.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есть жизнь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вечная,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познают они тебя единственно истинного Бога и посланного тобою И. X.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Иисус Христос ________________________________________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Иисус Христос ________________________________________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разлучен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ним. Я бежал от него, отрекся, распинал его.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не разлучусь с ним никогда! ____________________________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Сохранить его можно только на путях, указанных в Евангелии.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Отречение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мира полное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сладостное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Полная покорность И.Х. и моему духовнику.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Вечная радость за один день подвига на земле.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8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не забуду словес твоих.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Аминь.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218711" y="44624"/>
            <a:ext cx="91455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b="1" dirty="0">
                <a:solidFill>
                  <a:schemeClr val="accent2"/>
                </a:solidFill>
              </a:rPr>
              <a:t>Биография -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ru-RU" sz="2000" b="1" dirty="0">
                <a:solidFill>
                  <a:schemeClr val="accent2"/>
                </a:solidFill>
              </a:rPr>
              <a:t>4</a:t>
            </a:r>
            <a:r>
              <a:rPr lang="en-US" sz="2000" b="1" dirty="0">
                <a:solidFill>
                  <a:schemeClr val="accent2"/>
                </a:solidFill>
              </a:rPr>
              <a:t>: </a:t>
            </a:r>
            <a:r>
              <a:rPr lang="ru-RU" sz="2000" b="1" dirty="0">
                <a:solidFill>
                  <a:schemeClr val="accent2"/>
                </a:solidFill>
              </a:rPr>
              <a:t>«Мемориал»,  1654 г. («Второе обращение»)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6 L 4.72222E-6 -0.3333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69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https://upload.wikimedia.org/wikipedia/commons/thumb/b/be/Oratoire_%C3%A0_port-royal.jpeg/800px-Oratoire_%C3%A0_port-royal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544638"/>
            <a:ext cx="3240088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6" descr="MCC-20813 Gezicht op het klooster Port-Royal-des-Champ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44638"/>
            <a:ext cx="45847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1"/>
          <p:cNvSpPr txBox="1">
            <a:spLocks noChangeArrowheads="1"/>
          </p:cNvSpPr>
          <p:nvPr/>
        </p:nvSpPr>
        <p:spPr bwMode="auto">
          <a:xfrm>
            <a:off x="1301750" y="5416550"/>
            <a:ext cx="2773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/>
              <a:t>Вид Пор-Рояля в 1674 г.</a:t>
            </a:r>
          </a:p>
        </p:txBody>
      </p:sp>
      <p:sp>
        <p:nvSpPr>
          <p:cNvPr id="32773" name="TextBox 1"/>
          <p:cNvSpPr txBox="1">
            <a:spLocks noChangeArrowheads="1"/>
          </p:cNvSpPr>
          <p:nvPr/>
        </p:nvSpPr>
        <p:spPr bwMode="auto">
          <a:xfrm>
            <a:off x="1692275" y="620713"/>
            <a:ext cx="6192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/>
              <a:t>С января 1665 г. Б. Паскаля – «отшельник» Пор-Рояля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ÐÐ»ÐµÐ· ÐÐ°ÑÐºÐ°Ð»Ñ &quot;ÐÐ¸ÑÑÐ¼Ð° Ðº Ð¿ÑÐ¾Ð²Ð¸Ð½ÑÐ¸Ð°Ð»Ñ&quot;. Ð­Ð»ÑÐ·ÐµÐ²Ð¸Ñ, 1657 Ð³Ð¾Ð´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484188"/>
            <a:ext cx="7016750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1"/>
          <p:cNvSpPr txBox="1">
            <a:spLocks noChangeArrowheads="1"/>
          </p:cNvSpPr>
          <p:nvPr/>
        </p:nvSpPr>
        <p:spPr bwMode="auto">
          <a:xfrm>
            <a:off x="4264025" y="6483350"/>
            <a:ext cx="696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/>
              <a:t>1657</a:t>
            </a:r>
          </a:p>
        </p:txBody>
      </p:sp>
      <p:sp>
        <p:nvSpPr>
          <p:cNvPr id="34820" name="TextBox 1"/>
          <p:cNvSpPr txBox="1">
            <a:spLocks noChangeArrowheads="1"/>
          </p:cNvSpPr>
          <p:nvPr/>
        </p:nvSpPr>
        <p:spPr bwMode="auto">
          <a:xfrm>
            <a:off x="1176338" y="114300"/>
            <a:ext cx="70512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dirty="0"/>
              <a:t>Январь </a:t>
            </a:r>
            <a:r>
              <a:rPr lang="ru-RU" sz="1800" dirty="0" smtClean="0"/>
              <a:t>– Декабрь </a:t>
            </a:r>
            <a:r>
              <a:rPr lang="en-US" sz="1800" dirty="0" smtClean="0"/>
              <a:t>1656</a:t>
            </a:r>
            <a:r>
              <a:rPr lang="ru-RU" sz="1800" dirty="0" smtClean="0"/>
              <a:t> </a:t>
            </a:r>
            <a:r>
              <a:rPr lang="ru-RU" sz="1800" dirty="0"/>
              <a:t>г. – «Письма к провинциалу» (18 писем)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ÐÐ¸ÑÑÐ¼Ð° Ðº Ð¿ÑÐ¾Ð²Ð¸Ð½ÑÐ¸Ð°Ð»Ñ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t="1635" r="4338" b="3612"/>
          <a:stretch/>
        </p:blipFill>
        <p:spPr bwMode="auto">
          <a:xfrm>
            <a:off x="683568" y="188640"/>
            <a:ext cx="3096344" cy="474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 descr="ÐÐ°ÑÑÐ¸Ð½ÐºÐ¸ Ð¿Ð¾ Ð·Ð°Ð¿ÑÐ¾ÑÑ ÐÐ¸ÑÑÐ¼Ð° Ðº Ð¿ÑÐ¾Ð²Ð¸Ð½ÑÐ¸Ð°Ð»Ñ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" r="4650" b="4180"/>
          <a:stretch/>
        </p:blipFill>
        <p:spPr bwMode="auto">
          <a:xfrm>
            <a:off x="5292080" y="188640"/>
            <a:ext cx="295168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1"/>
          <p:cNvSpPr txBox="1">
            <a:spLocks noChangeArrowheads="1"/>
          </p:cNvSpPr>
          <p:nvPr/>
        </p:nvSpPr>
        <p:spPr bwMode="auto">
          <a:xfrm>
            <a:off x="1763688" y="4925833"/>
            <a:ext cx="69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dirty="0"/>
              <a:t>1685</a:t>
            </a:r>
          </a:p>
        </p:txBody>
      </p:sp>
      <p:sp>
        <p:nvSpPr>
          <p:cNvPr id="35845" name="TextBox 2"/>
          <p:cNvSpPr txBox="1">
            <a:spLocks noChangeArrowheads="1"/>
          </p:cNvSpPr>
          <p:nvPr/>
        </p:nvSpPr>
        <p:spPr bwMode="auto">
          <a:xfrm>
            <a:off x="6444208" y="4912780"/>
            <a:ext cx="69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dirty="0"/>
              <a:t>1688</a:t>
            </a:r>
          </a:p>
        </p:txBody>
      </p:sp>
      <p:sp>
        <p:nvSpPr>
          <p:cNvPr id="35846" name="TextBox 1"/>
          <p:cNvSpPr txBox="1">
            <a:spLocks noChangeArrowheads="1"/>
          </p:cNvSpPr>
          <p:nvPr/>
        </p:nvSpPr>
        <p:spPr bwMode="auto">
          <a:xfrm>
            <a:off x="3074391" y="5197215"/>
            <a:ext cx="307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b="1" dirty="0">
                <a:solidFill>
                  <a:srgbClr val="0070C0"/>
                </a:solidFill>
              </a:rPr>
              <a:t>Автор – Луи де </a:t>
            </a:r>
            <a:r>
              <a:rPr lang="ru-RU" sz="1800" b="1" dirty="0" err="1">
                <a:solidFill>
                  <a:srgbClr val="0070C0"/>
                </a:solidFill>
              </a:rPr>
              <a:t>Монтальт</a:t>
            </a: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0631" y="5592304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000" i="1" dirty="0" smtClean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Делались попытки самыми различными способами показать иезуитов отвратительными;   Паскаль сделал больше: он показал их смешными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52320" y="6203850"/>
            <a:ext cx="982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Вольтер</a:t>
            </a:r>
            <a:endParaRPr lang="ru-RU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upload.wikimedia.org/wikipedia/commons/thumb/9/92/Marguerite_perier.jpg/225px-Marguerite_per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712788"/>
            <a:ext cx="214312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311900" y="3503613"/>
            <a:ext cx="2132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/>
              <a:t>Маргарита Перье </a:t>
            </a:r>
          </a:p>
        </p:txBody>
      </p:sp>
      <p:pic>
        <p:nvPicPr>
          <p:cNvPr id="32773" name="Picture 6" descr="http://ohristianstve.ru/wp-content/uploads/2016/12/ternovyj-ven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3933825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0" descr="Ð¥ÑÐ¸ÑÑÐ¾Ñ Ð² ÑÐµÑÐ½Ð¾Ð²Ð¾Ð¼ Ð²ÐµÐ½Ñ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696913"/>
            <a:ext cx="3213100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1"/>
          <p:cNvSpPr txBox="1">
            <a:spLocks noChangeArrowheads="1"/>
          </p:cNvSpPr>
          <p:nvPr/>
        </p:nvSpPr>
        <p:spPr bwMode="auto">
          <a:xfrm>
            <a:off x="2411413" y="260350"/>
            <a:ext cx="45958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>
                <a:solidFill>
                  <a:srgbClr val="0033CC"/>
                </a:solidFill>
              </a:rPr>
              <a:t>24 марта 1656 г – «чудо святого терния»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23433" y="466725"/>
            <a:ext cx="2036390" cy="3000770"/>
            <a:chOff x="6443663" y="511175"/>
            <a:chExt cx="2143125" cy="3179207"/>
          </a:xfrm>
        </p:grpSpPr>
        <p:pic>
          <p:nvPicPr>
            <p:cNvPr id="37890" name="Picture 2" descr="https://upload.wikimedia.org/wikipedia/commons/thumb/9/92/Marguerite_perier.jpg/225px-Marguerite_perier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663" y="511175"/>
              <a:ext cx="2143125" cy="280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1" name="TextBox 1"/>
            <p:cNvSpPr txBox="1">
              <a:spLocks noChangeArrowheads="1"/>
            </p:cNvSpPr>
            <p:nvPr/>
          </p:nvSpPr>
          <p:spPr bwMode="auto">
            <a:xfrm>
              <a:off x="6454775" y="3321050"/>
              <a:ext cx="20679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sz="1800" dirty="0"/>
                <a:t>Маргарита </a:t>
              </a:r>
              <a:r>
                <a:rPr lang="ru-RU" sz="1800" dirty="0" err="1" smtClean="0"/>
                <a:t>Перье</a:t>
              </a:r>
              <a:endParaRPr lang="ru-RU" sz="1800" dirty="0"/>
            </a:p>
          </p:txBody>
        </p:sp>
      </p:grpSp>
      <p:pic>
        <p:nvPicPr>
          <p:cNvPr id="32773" name="Picture 6" descr="http://ohristianstve.ru/wp-content/uploads/2016/12/ternovyj-ven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00153"/>
            <a:ext cx="31877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8" descr="ÐÐ¾ÐºÐ»Ð¾Ð½ÐµÐ½Ð¸Ðµ Ð²ÐµÐ½ÑÑ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3016"/>
            <a:ext cx="4665663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Box 1"/>
          <p:cNvSpPr txBox="1">
            <a:spLocks noChangeArrowheads="1"/>
          </p:cNvSpPr>
          <p:nvPr/>
        </p:nvSpPr>
        <p:spPr bwMode="auto">
          <a:xfrm>
            <a:off x="2411413" y="100013"/>
            <a:ext cx="4595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>
                <a:solidFill>
                  <a:srgbClr val="0033CC"/>
                </a:solidFill>
              </a:rPr>
              <a:t>24 марта 1656 г – «чудо святого терния» </a:t>
            </a: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5796136" y="5307267"/>
            <a:ext cx="328019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dirty="0">
                <a:solidFill>
                  <a:srgbClr val="222222"/>
                </a:solidFill>
              </a:rPr>
              <a:t>Жан Кальвин (протестант)</a:t>
            </a:r>
            <a:r>
              <a:rPr lang="en-US" sz="1800" dirty="0">
                <a:solidFill>
                  <a:srgbClr val="222222"/>
                </a:solidFill>
              </a:rPr>
              <a:t>: </a:t>
            </a:r>
            <a:endParaRPr lang="ru-RU" sz="1800" dirty="0" smtClean="0">
              <a:solidFill>
                <a:srgbClr val="22222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sz="1800" dirty="0" smtClean="0">
                <a:solidFill>
                  <a:srgbClr val="0033CC"/>
                </a:solidFill>
              </a:rPr>
              <a:t>«</a:t>
            </a:r>
            <a:r>
              <a:rPr lang="ru-RU" sz="1800" i="1" dirty="0">
                <a:solidFill>
                  <a:srgbClr val="0033CC"/>
                </a:solidFill>
              </a:rPr>
              <a:t>Из хранящихся в разных </a:t>
            </a:r>
            <a:endParaRPr lang="ru-RU" sz="1800" i="1" dirty="0" smtClean="0">
              <a:solidFill>
                <a:srgbClr val="0033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sz="1800" i="1" dirty="0" smtClean="0">
                <a:solidFill>
                  <a:srgbClr val="0033CC"/>
                </a:solidFill>
              </a:rPr>
              <a:t>местах  </a:t>
            </a:r>
            <a:r>
              <a:rPr lang="ru-RU" sz="1800" i="1" dirty="0" err="1" smtClean="0">
                <a:solidFill>
                  <a:srgbClr val="0033CC"/>
                </a:solidFill>
              </a:rPr>
              <a:t>терниев</a:t>
            </a:r>
            <a:r>
              <a:rPr lang="ru-RU" sz="1800" i="1" dirty="0" smtClean="0">
                <a:solidFill>
                  <a:srgbClr val="0033CC"/>
                </a:solidFill>
              </a:rPr>
              <a:t>   можно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1800" i="1" dirty="0" smtClean="0">
                <a:solidFill>
                  <a:srgbClr val="0033CC"/>
                </a:solidFill>
              </a:rPr>
              <a:t>собрать </a:t>
            </a:r>
            <a:r>
              <a:rPr lang="ru-RU" sz="1800" i="1" dirty="0">
                <a:solidFill>
                  <a:srgbClr val="0033CC"/>
                </a:solidFill>
              </a:rPr>
              <a:t>не менее </a:t>
            </a:r>
            <a:r>
              <a:rPr lang="ru-RU" sz="1800" i="1" dirty="0" smtClean="0">
                <a:solidFill>
                  <a:srgbClr val="0033CC"/>
                </a:solidFill>
              </a:rPr>
              <a:t>четырех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1800" i="1" dirty="0" smtClean="0">
                <a:solidFill>
                  <a:srgbClr val="0033CC"/>
                </a:solidFill>
              </a:rPr>
              <a:t>венков</a:t>
            </a:r>
            <a:r>
              <a:rPr lang="ru-RU" sz="1800" dirty="0" smtClean="0">
                <a:solidFill>
                  <a:srgbClr val="0033CC"/>
                </a:solidFill>
              </a:rPr>
              <a:t>»</a:t>
            </a:r>
            <a:r>
              <a:rPr lang="ru-RU" sz="1800" dirty="0" smtClean="0">
                <a:solidFill>
                  <a:srgbClr val="222222"/>
                </a:solidFill>
              </a:rPr>
              <a:t> </a:t>
            </a:r>
            <a:r>
              <a:rPr lang="ru-RU" sz="1800" dirty="0">
                <a:solidFill>
                  <a:srgbClr val="222222"/>
                </a:solidFill>
              </a:rPr>
              <a:t>(1543 г.)</a:t>
            </a:r>
            <a:endParaRPr lang="ru-RU" sz="1800" dirty="0"/>
          </a:p>
        </p:txBody>
      </p:sp>
      <p:pic>
        <p:nvPicPr>
          <p:cNvPr id="10" name="Picture 10" descr="Ð¥ÑÐ¸ÑÑÐ¾Ñ Ð² ÑÐµÑÐ½Ð¾Ð²Ð¾Ð¼ Ð²ÐµÐ½Ñ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22" y="466725"/>
            <a:ext cx="2719883" cy="368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2484438" y="188913"/>
            <a:ext cx="4127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chemeClr val="accent2"/>
                </a:solidFill>
              </a:rPr>
              <a:t>Шесть задач про циклоиду, 1658 г.</a:t>
            </a:r>
          </a:p>
        </p:txBody>
      </p:sp>
      <p:pic>
        <p:nvPicPr>
          <p:cNvPr id="21510" name="Picture 6" descr="200px-Cycloid_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765175"/>
            <a:ext cx="3959225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3563938" y="2852738"/>
            <a:ext cx="157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 i="1"/>
              <a:t>x = rt – r</a:t>
            </a:r>
            <a:r>
              <a:rPr lang="ru-RU" sz="1800"/>
              <a:t> </a:t>
            </a:r>
            <a:r>
              <a:rPr lang="ru-RU" sz="1800" i="1"/>
              <a:t>sin</a:t>
            </a:r>
            <a:r>
              <a:rPr lang="ru-RU" sz="1800"/>
              <a:t> </a:t>
            </a:r>
            <a:r>
              <a:rPr lang="ru-RU" sz="1800" i="1"/>
              <a:t>t;</a:t>
            </a:r>
            <a:endParaRPr lang="ru-RU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 i="1"/>
              <a:t>y = r – r</a:t>
            </a:r>
            <a:r>
              <a:rPr lang="ru-RU" sz="1800"/>
              <a:t> </a:t>
            </a:r>
            <a:r>
              <a:rPr lang="ru-RU" sz="1800" i="1"/>
              <a:t>cos</a:t>
            </a:r>
            <a:r>
              <a:rPr lang="ru-RU" sz="1800"/>
              <a:t> </a:t>
            </a:r>
            <a:r>
              <a:rPr lang="ru-RU" sz="1800" i="1"/>
              <a:t>t.</a:t>
            </a: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315913" y="3590925"/>
            <a:ext cx="84645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«Рулетта является линией столь обычной, что после прямой и окружности нет более часто встречающейся линии; она так часто вычерчивается перед глазами каждого, что </a:t>
            </a:r>
            <a:r>
              <a:rPr lang="ru-RU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приходится удивляться тому, как не рассмотрели ее древние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... ибо это не что иное, как путь, описываемый в воздухе гвоздем колеса, когда оно катится своим привычным движением, с того момента, как гвоздь начал подниматься от земли, до того, как непрерывное качение колеса не приводит его опять к земле после окончания целого оборота, считая, что колесо — идеальный круг, гвоздь — точка его окружности, а земля — идеально плоская».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588000"/>
            <a:ext cx="310515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6" descr="200px-Cycloid_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765175"/>
            <a:ext cx="39592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6" descr="200px-Cycloid_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765175"/>
            <a:ext cx="3959225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Text Box 4"/>
          <p:cNvSpPr txBox="1">
            <a:spLocks noChangeArrowheads="1"/>
          </p:cNvSpPr>
          <p:nvPr/>
        </p:nvSpPr>
        <p:spPr bwMode="auto">
          <a:xfrm>
            <a:off x="2484438" y="188913"/>
            <a:ext cx="4127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chemeClr val="accent2"/>
                </a:solidFill>
              </a:rPr>
              <a:t>Шесть задач про циклоиду, 1658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68313" y="4000500"/>
            <a:ext cx="81549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/>
              <a:t>Х. Гюйгенс (1629 – 1695) решил 4 задачи.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/>
              <a:t>Дж. Валлис (1616 – 1703) решил все задачи с некоторыми пробелами.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468313" y="4724400"/>
            <a:ext cx="82835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chemeClr val="accent2"/>
                </a:solidFill>
              </a:rPr>
              <a:t>Победил Амос Деттонвиль, «</a:t>
            </a:r>
            <a:r>
              <a:rPr lang="ru-RU" sz="1800" b="1" i="1">
                <a:solidFill>
                  <a:schemeClr val="accent2"/>
                </a:solidFill>
              </a:rPr>
              <a:t>выполнивший работу так тонко, что к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 i="1">
                <a:solidFill>
                  <a:schemeClr val="accent2"/>
                </a:solidFill>
              </a:rPr>
              <a:t>ней невозможно ничего добавить</a:t>
            </a:r>
            <a:r>
              <a:rPr lang="ru-RU" sz="1800" b="1">
                <a:solidFill>
                  <a:schemeClr val="accent2"/>
                </a:solidFill>
              </a:rPr>
              <a:t>» (</a:t>
            </a:r>
            <a:r>
              <a:rPr lang="ru-RU" sz="1800" b="1" i="1">
                <a:solidFill>
                  <a:schemeClr val="accent2"/>
                </a:solidFill>
              </a:rPr>
              <a:t>Х. Гюйгенс</a:t>
            </a:r>
            <a:r>
              <a:rPr lang="ru-RU" sz="1800" b="1">
                <a:solidFill>
                  <a:schemeClr val="accent2"/>
                </a:solidFill>
              </a:rPr>
              <a:t>). </a:t>
            </a:r>
            <a:endParaRPr lang="ru-RU" sz="180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88913" y="2782888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/>
              <a:t>Летом 1658 г.</a:t>
            </a:r>
            <a:r>
              <a:rPr lang="en-US" sz="1800"/>
              <a:t> </a:t>
            </a:r>
            <a:r>
              <a:rPr lang="ru-RU" sz="1800"/>
              <a:t>Паскаль объявляет конкурс на решение шести задач о циклоиде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/>
              <a:t>(найти площадь и центр тяжести произвольного сегмента циклоиды,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/>
              <a:t>объёмы соответствующих тел вращения и т. п. задачи, требующие применения дифференциального и интегрального исчисления).</a:t>
            </a:r>
          </a:p>
        </p:txBody>
      </p:sp>
      <p:pic>
        <p:nvPicPr>
          <p:cNvPr id="39941" name="Picture 6" descr="200px-Cycloid_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765175"/>
            <a:ext cx="3959225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8"/>
          <p:cNvSpPr txBox="1">
            <a:spLocks noChangeArrowheads="1"/>
          </p:cNvSpPr>
          <p:nvPr/>
        </p:nvSpPr>
        <p:spPr bwMode="auto">
          <a:xfrm>
            <a:off x="3276600" y="5524500"/>
            <a:ext cx="2362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b="1">
                <a:solidFill>
                  <a:srgbClr val="7030A0"/>
                </a:solidFill>
              </a:rPr>
              <a:t>Amos Dettonville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2000" b="1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000" b="1">
                <a:solidFill>
                  <a:srgbClr val="7030A0"/>
                </a:solidFill>
              </a:rPr>
              <a:t>Louis de Montalte</a:t>
            </a:r>
            <a:endParaRPr lang="ru-RU" sz="2000" b="1">
              <a:solidFill>
                <a:srgbClr val="7030A0"/>
              </a:solidFill>
            </a:endParaRPr>
          </a:p>
        </p:txBody>
      </p:sp>
      <p:sp>
        <p:nvSpPr>
          <p:cNvPr id="39943" name="Text Box 4"/>
          <p:cNvSpPr txBox="1">
            <a:spLocks noChangeArrowheads="1"/>
          </p:cNvSpPr>
          <p:nvPr/>
        </p:nvSpPr>
        <p:spPr bwMode="auto">
          <a:xfrm>
            <a:off x="2484438" y="188913"/>
            <a:ext cx="4127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chemeClr val="accent2"/>
                </a:solidFill>
              </a:rPr>
              <a:t>Шесть задач про циклоиду, 1658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3789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5" descr="QIAAAQIECBAgQIAAAQIECBCICRh0YoWJS4AAAQIECBAgQIAAAQIECBB4OkgDZ1phPegAAAAASUVORK5CYII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40963" name="AutoShape 7" descr="QIAAAQIECBAgQIAAAQIECBCICRh0YoWJS4AAAQIECBAgQIAAAQIECBB4OkgDZ1phPegAAAAASUVORK5CYII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40964" name="AutoShape 9" descr="QIAAAQIECBAgQIAAAQIECBCICRh0YoWJS4AAAQIECBAgQIAAAQIECBB4OkgDZ1phPegAAAAASUVORK5CYII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pic>
        <p:nvPicPr>
          <p:cNvPr id="38923" name="Picture 11" descr="ÐÐ°ÑÑÐ¸Ð½ÐºÐ¸ Ð¿Ð¾ Ð·Ð°Ð¿ÑÐ¾ÑÑ Amos Dettonvil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8" y="419100"/>
            <a:ext cx="3471862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12" descr="%D0%9F%D0%B0%D1%81%D0%BA%D0%B0%D0%BB%D1%8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3384550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14"/>
          <p:cNvSpPr>
            <a:spLocks noChangeArrowheads="1"/>
          </p:cNvSpPr>
          <p:nvPr/>
        </p:nvSpPr>
        <p:spPr bwMode="auto">
          <a:xfrm>
            <a:off x="223316" y="4968994"/>
            <a:ext cx="425077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solidFill>
                  <a:srgbClr val="0070C0"/>
                </a:solidFill>
              </a:rPr>
              <a:t>Паскаль, изучающий циклоиду.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600" i="1" dirty="0"/>
              <a:t>Париж, Лувр, </a:t>
            </a:r>
            <a:r>
              <a:rPr lang="ru-RU" sz="1600" dirty="0"/>
              <a:t>1785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600" i="1" dirty="0"/>
              <a:t>Скульптор Огюстен Пажу </a:t>
            </a:r>
            <a:r>
              <a:rPr lang="ru-RU" sz="1600" dirty="0"/>
              <a:t>(1730 </a:t>
            </a:r>
            <a:r>
              <a:rPr lang="ru-RU" sz="1600" i="1" dirty="0"/>
              <a:t>– </a:t>
            </a:r>
            <a:r>
              <a:rPr lang="ru-RU" sz="1600" dirty="0"/>
              <a:t>1809).</a:t>
            </a:r>
            <a:r>
              <a:rPr lang="ru-RU" sz="1600" i="1" dirty="0"/>
              <a:t> </a:t>
            </a: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1511300" y="6067425"/>
            <a:ext cx="7632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1800" dirty="0">
                <a:solidFill>
                  <a:srgbClr val="7030A0"/>
                </a:solidFill>
              </a:rPr>
              <a:t>Сборник работ «Письма </a:t>
            </a:r>
            <a:r>
              <a:rPr lang="ru-RU" sz="1800" dirty="0" err="1" smtClean="0">
                <a:solidFill>
                  <a:srgbClr val="7030A0"/>
                </a:solidFill>
              </a:rPr>
              <a:t>Амоса</a:t>
            </a:r>
            <a:r>
              <a:rPr lang="ru-RU" sz="1800" dirty="0" smtClean="0">
                <a:solidFill>
                  <a:srgbClr val="7030A0"/>
                </a:solidFill>
              </a:rPr>
              <a:t> </a:t>
            </a:r>
            <a:r>
              <a:rPr lang="ru-RU" sz="1800" dirty="0" err="1" smtClean="0">
                <a:solidFill>
                  <a:srgbClr val="7030A0"/>
                </a:solidFill>
              </a:rPr>
              <a:t>Деттонвилля</a:t>
            </a:r>
            <a:r>
              <a:rPr lang="ru-RU" sz="1800" dirty="0" smtClean="0">
                <a:solidFill>
                  <a:srgbClr val="7030A0"/>
                </a:solidFill>
              </a:rPr>
              <a:t> </a:t>
            </a:r>
            <a:r>
              <a:rPr lang="ru-RU" sz="1800" dirty="0">
                <a:solidFill>
                  <a:srgbClr val="7030A0"/>
                </a:solidFill>
              </a:rPr>
              <a:t>к г-ну Каркави</a:t>
            </a:r>
            <a:r>
              <a:rPr lang="ru-RU" sz="1800" dirty="0" smtClean="0">
                <a:solidFill>
                  <a:srgbClr val="7030A0"/>
                </a:solidFill>
              </a:rPr>
              <a:t>»,1658 </a:t>
            </a:r>
            <a:r>
              <a:rPr lang="ru-RU" sz="1800" dirty="0">
                <a:solidFill>
                  <a:srgbClr val="7030A0"/>
                </a:solidFill>
              </a:rPr>
              <a:t>г. Среди этих работ – «Трактат о синусе четверти круга».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331913" y="0"/>
            <a:ext cx="297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chemeClr val="accent2"/>
                </a:solidFill>
              </a:rPr>
              <a:t>МАТЕМАТИКИ </a:t>
            </a:r>
            <a:r>
              <a:rPr lang="en-US" sz="1800" b="1">
                <a:solidFill>
                  <a:schemeClr val="accent2"/>
                </a:solidFill>
              </a:rPr>
              <a:t>XVII </a:t>
            </a:r>
            <a:r>
              <a:rPr lang="ru-RU" sz="1800" b="1">
                <a:solidFill>
                  <a:schemeClr val="accent2"/>
                </a:solidFill>
              </a:rPr>
              <a:t>ВЕКА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95288" y="2924175"/>
            <a:ext cx="30083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/>
              <a:t>Рене Декарт </a:t>
            </a:r>
            <a:r>
              <a:rPr lang="en-US" sz="1800"/>
              <a:t>(</a:t>
            </a:r>
            <a:r>
              <a:rPr lang="ru-RU" sz="1800"/>
              <a:t>1596 </a:t>
            </a:r>
            <a:r>
              <a:rPr lang="en-US" sz="1800"/>
              <a:t>– </a:t>
            </a:r>
            <a:r>
              <a:rPr lang="ru-RU" sz="1800"/>
              <a:t>1650</a:t>
            </a:r>
            <a:r>
              <a:rPr lang="en-US" sz="1800"/>
              <a:t>)</a:t>
            </a:r>
            <a:endParaRPr lang="ru-RU" sz="1800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95288" y="3429000"/>
            <a:ext cx="29829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/>
              <a:t>Пьер Ферма </a:t>
            </a:r>
            <a:r>
              <a:rPr lang="en-US" sz="1800"/>
              <a:t>(</a:t>
            </a:r>
            <a:r>
              <a:rPr lang="ru-RU" sz="1800"/>
              <a:t>1601 </a:t>
            </a:r>
            <a:r>
              <a:rPr lang="en-US" sz="1800"/>
              <a:t>–</a:t>
            </a:r>
            <a:r>
              <a:rPr lang="ru-RU" sz="1800"/>
              <a:t> 1665</a:t>
            </a:r>
            <a:r>
              <a:rPr lang="en-US" sz="1800"/>
              <a:t>)</a:t>
            </a:r>
            <a:endParaRPr lang="ru-RU" sz="1800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205706" y="3964782"/>
            <a:ext cx="3230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 dirty="0" err="1">
                <a:solidFill>
                  <a:schemeClr val="accent2"/>
                </a:solidFill>
              </a:rPr>
              <a:t>Блез</a:t>
            </a:r>
            <a:r>
              <a:rPr lang="ru-RU" sz="1800" b="1" dirty="0">
                <a:solidFill>
                  <a:schemeClr val="accent2"/>
                </a:solidFill>
              </a:rPr>
              <a:t> Паскаль </a:t>
            </a:r>
            <a:r>
              <a:rPr lang="en-US" sz="1800" b="1" dirty="0">
                <a:solidFill>
                  <a:schemeClr val="accent2"/>
                </a:solidFill>
              </a:rPr>
              <a:t>(</a:t>
            </a:r>
            <a:r>
              <a:rPr lang="ru-RU" sz="1800" b="1" dirty="0">
                <a:solidFill>
                  <a:schemeClr val="accent2"/>
                </a:solidFill>
              </a:rPr>
              <a:t>1623 </a:t>
            </a:r>
            <a:r>
              <a:rPr lang="en-US" sz="1800" b="1" dirty="0">
                <a:solidFill>
                  <a:schemeClr val="accent2"/>
                </a:solidFill>
              </a:rPr>
              <a:t>–</a:t>
            </a:r>
            <a:r>
              <a:rPr lang="ru-RU" sz="1800" b="1" dirty="0">
                <a:solidFill>
                  <a:schemeClr val="accent2"/>
                </a:solidFill>
              </a:rPr>
              <a:t> 1662</a:t>
            </a:r>
            <a:r>
              <a:rPr lang="en-US" sz="1800" b="1" dirty="0">
                <a:solidFill>
                  <a:schemeClr val="accent2"/>
                </a:solidFill>
              </a:rPr>
              <a:t>)</a:t>
            </a:r>
            <a:endParaRPr lang="ru-RU" sz="1800" b="1" dirty="0">
              <a:solidFill>
                <a:schemeClr val="accent2"/>
              </a:solidFill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95288" y="4508500"/>
            <a:ext cx="36782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/>
              <a:t> Христиан Гюйгенс </a:t>
            </a:r>
            <a:r>
              <a:rPr lang="en-US" sz="1800"/>
              <a:t>(</a:t>
            </a:r>
            <a:r>
              <a:rPr lang="ru-RU" sz="1800"/>
              <a:t>1629 </a:t>
            </a:r>
            <a:r>
              <a:rPr lang="en-US" sz="1800"/>
              <a:t>–</a:t>
            </a:r>
            <a:r>
              <a:rPr lang="ru-RU" sz="1800"/>
              <a:t> 1695</a:t>
            </a:r>
            <a:r>
              <a:rPr lang="en-US" sz="1800"/>
              <a:t>)</a:t>
            </a:r>
            <a:endParaRPr lang="ru-RU" sz="1800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38150" y="4933950"/>
            <a:ext cx="318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/>
              <a:t>Исаак Ньютон </a:t>
            </a:r>
            <a:r>
              <a:rPr lang="en-US" sz="1800"/>
              <a:t>(</a:t>
            </a:r>
            <a:r>
              <a:rPr lang="ru-RU" sz="1800"/>
              <a:t>1642 </a:t>
            </a:r>
            <a:r>
              <a:rPr lang="en-US" sz="1800"/>
              <a:t>–</a:t>
            </a:r>
            <a:r>
              <a:rPr lang="ru-RU" sz="1800"/>
              <a:t> 1727</a:t>
            </a:r>
            <a:r>
              <a:rPr lang="en-US" sz="1800"/>
              <a:t>)</a:t>
            </a:r>
            <a:endParaRPr lang="ru-RU" sz="1800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463550" y="5367338"/>
            <a:ext cx="4799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/>
              <a:t>Готфрид Вильгельм Лейбниц </a:t>
            </a:r>
            <a:r>
              <a:rPr lang="en-US" sz="1800"/>
              <a:t>(</a:t>
            </a:r>
            <a:r>
              <a:rPr lang="ru-RU" sz="1800"/>
              <a:t>1646 </a:t>
            </a:r>
            <a:r>
              <a:rPr lang="en-US" sz="1800"/>
              <a:t>–</a:t>
            </a:r>
            <a:r>
              <a:rPr lang="ru-RU" sz="1800"/>
              <a:t> 1716</a:t>
            </a:r>
            <a:r>
              <a:rPr lang="en-US" sz="1800"/>
              <a:t>)</a:t>
            </a:r>
            <a:endParaRPr lang="ru-RU" sz="1800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395288" y="2408238"/>
            <a:ext cx="337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/>
              <a:t>Марен Мерсенн </a:t>
            </a:r>
            <a:r>
              <a:rPr lang="en-US" sz="1800"/>
              <a:t>(</a:t>
            </a:r>
            <a:r>
              <a:rPr lang="ru-RU" sz="1800"/>
              <a:t>1588 </a:t>
            </a:r>
            <a:r>
              <a:rPr lang="en-US" sz="1800"/>
              <a:t>–</a:t>
            </a:r>
            <a:r>
              <a:rPr lang="ru-RU" sz="1800"/>
              <a:t> 1648</a:t>
            </a:r>
            <a:r>
              <a:rPr lang="en-US" sz="1800"/>
              <a:t>)</a:t>
            </a:r>
            <a:endParaRPr lang="ru-RU" sz="1800"/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468313" y="6211888"/>
            <a:ext cx="3721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/>
              <a:t>Иоганн </a:t>
            </a:r>
            <a:r>
              <a:rPr lang="en-US" sz="1800"/>
              <a:t>I  </a:t>
            </a:r>
            <a:r>
              <a:rPr lang="ru-RU" sz="1800"/>
              <a:t>Бернулли </a:t>
            </a:r>
            <a:r>
              <a:rPr lang="en-US" sz="1800"/>
              <a:t>(1667 – 1748)</a:t>
            </a:r>
            <a:endParaRPr lang="ru-RU" sz="1800"/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395288" y="1501775"/>
            <a:ext cx="353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/>
              <a:t>Галилео Галилей </a:t>
            </a:r>
            <a:r>
              <a:rPr lang="en-US" sz="1800"/>
              <a:t>(</a:t>
            </a:r>
            <a:r>
              <a:rPr lang="ru-RU" sz="1800"/>
              <a:t>1564 </a:t>
            </a:r>
            <a:r>
              <a:rPr lang="en-US" sz="1800"/>
              <a:t>–</a:t>
            </a:r>
            <a:r>
              <a:rPr lang="ru-RU" sz="1800"/>
              <a:t> 1642</a:t>
            </a:r>
            <a:r>
              <a:rPr lang="en-US" sz="1800"/>
              <a:t>)</a:t>
            </a:r>
            <a:endParaRPr lang="ru-RU" sz="1800"/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395288" y="1924050"/>
            <a:ext cx="32623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/>
              <a:t>Иоганн Кеплер </a:t>
            </a:r>
            <a:r>
              <a:rPr lang="en-US" sz="1800"/>
              <a:t>(</a:t>
            </a:r>
            <a:r>
              <a:rPr lang="ru-RU" sz="1800"/>
              <a:t>1571 </a:t>
            </a:r>
            <a:r>
              <a:rPr lang="en-US" sz="1800"/>
              <a:t>–</a:t>
            </a:r>
            <a:r>
              <a:rPr lang="ru-RU" sz="1800"/>
              <a:t> 1630</a:t>
            </a:r>
            <a:r>
              <a:rPr lang="en-US" sz="1800"/>
              <a:t>)</a:t>
            </a:r>
            <a:endParaRPr lang="ru-RU" sz="1800"/>
          </a:p>
        </p:txBody>
      </p:sp>
      <p:sp>
        <p:nvSpPr>
          <p:cNvPr id="5133" name="Text Box 17"/>
          <p:cNvSpPr txBox="1">
            <a:spLocks noChangeArrowheads="1"/>
          </p:cNvSpPr>
          <p:nvPr/>
        </p:nvSpPr>
        <p:spPr bwMode="auto">
          <a:xfrm>
            <a:off x="468313" y="5805488"/>
            <a:ext cx="348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/>
              <a:t>Якоб </a:t>
            </a:r>
            <a:r>
              <a:rPr lang="en-US" sz="1800"/>
              <a:t>I  </a:t>
            </a:r>
            <a:r>
              <a:rPr lang="ru-RU" sz="1800"/>
              <a:t>Бернулли </a:t>
            </a:r>
            <a:r>
              <a:rPr lang="en-US" sz="1800"/>
              <a:t>(1665 – 1705)</a:t>
            </a:r>
            <a:endParaRPr lang="ru-RU" sz="1800"/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395288" y="620713"/>
            <a:ext cx="2965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/>
              <a:t>Джон Непер (1550 </a:t>
            </a:r>
            <a:r>
              <a:rPr lang="en-US" sz="1800"/>
              <a:t>– </a:t>
            </a:r>
            <a:r>
              <a:rPr lang="ru-RU" sz="1800"/>
              <a:t>1617)</a:t>
            </a: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395288" y="1087438"/>
            <a:ext cx="2905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/>
              <a:t>Йост Бюрги (1552 </a:t>
            </a:r>
            <a:r>
              <a:rPr lang="en-US" sz="1800"/>
              <a:t>–</a:t>
            </a:r>
            <a:r>
              <a:rPr lang="ru-RU" sz="1800"/>
              <a:t> 1632)</a:t>
            </a:r>
          </a:p>
        </p:txBody>
      </p:sp>
      <p:pic>
        <p:nvPicPr>
          <p:cNvPr id="15383" name="Picture 23" descr="Рисунок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0"/>
            <a:ext cx="1606550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4" descr="Рисунок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341438"/>
            <a:ext cx="168592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5" name="Picture 25" descr="250px-Galile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565400"/>
            <a:ext cx="1662112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6" name="Picture 26" descr="640px-Johannes_Kepler_16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716338"/>
            <a:ext cx="1535113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7" name="Picture 27" descr="MarinMersen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797425"/>
            <a:ext cx="16732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8" name="Rectangle 28"/>
          <p:cNvSpPr>
            <a:spLocks noChangeArrowheads="1"/>
          </p:cNvSpPr>
          <p:nvPr/>
        </p:nvSpPr>
        <p:spPr bwMode="auto">
          <a:xfrm>
            <a:off x="692944" y="3904456"/>
            <a:ext cx="3743325" cy="574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15391" name="Rectangle 31"/>
          <p:cNvSpPr>
            <a:spLocks noChangeArrowheads="1"/>
          </p:cNvSpPr>
          <p:nvPr/>
        </p:nvSpPr>
        <p:spPr bwMode="auto">
          <a:xfrm>
            <a:off x="190500" y="2924968"/>
            <a:ext cx="4968875" cy="37449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4444E-6 L 0.00782 0.67175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15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000"/>
                                        <p:tgtEl>
                                          <p:spTgt spid="15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/>
      <p:bldP spid="15372" grpId="0"/>
      <p:bldP spid="15378" grpId="0"/>
      <p:bldP spid="15379" grpId="0"/>
      <p:bldP spid="15388" grpId="0" animBg="1"/>
      <p:bldP spid="1539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5013"/>
            <a:ext cx="8470900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1"/>
          <p:cNvSpPr txBox="1">
            <a:spLocks noChangeArrowheads="1"/>
          </p:cNvSpPr>
          <p:nvPr/>
        </p:nvSpPr>
        <p:spPr bwMode="auto">
          <a:xfrm>
            <a:off x="2627313" y="260350"/>
            <a:ext cx="4824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41988" name="Прямоугольник 2"/>
          <p:cNvSpPr>
            <a:spLocks noChangeArrowheads="1"/>
          </p:cNvSpPr>
          <p:nvPr/>
        </p:nvSpPr>
        <p:spPr bwMode="auto">
          <a:xfrm>
            <a:off x="2524125" y="188913"/>
            <a:ext cx="3886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rgbClr val="7030A0"/>
                </a:solidFill>
              </a:rPr>
              <a:t>Трактат о синусе четверти круга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373688"/>
            <a:ext cx="30289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Прямоугольник 4"/>
          <p:cNvSpPr>
            <a:spLocks noChangeArrowheads="1"/>
          </p:cNvSpPr>
          <p:nvPr/>
        </p:nvSpPr>
        <p:spPr bwMode="auto">
          <a:xfrm>
            <a:off x="2524125" y="188913"/>
            <a:ext cx="3886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rgbClr val="7030A0"/>
                </a:solidFill>
              </a:rPr>
              <a:t>Трактат о синусе четверти круга</a:t>
            </a:r>
          </a:p>
        </p:txBody>
      </p:sp>
      <p:grpSp>
        <p:nvGrpSpPr>
          <p:cNvPr id="41991" name="Group 7"/>
          <p:cNvGrpSpPr>
            <a:grpSpLocks/>
          </p:cNvGrpSpPr>
          <p:nvPr/>
        </p:nvGrpSpPr>
        <p:grpSpPr bwMode="auto">
          <a:xfrm>
            <a:off x="5076825" y="1341438"/>
            <a:ext cx="3400425" cy="4906962"/>
            <a:chOff x="431" y="1026"/>
            <a:chExt cx="2142" cy="3091"/>
          </a:xfrm>
        </p:grpSpPr>
        <p:pic>
          <p:nvPicPr>
            <p:cNvPr id="43013" name="Picture 8" descr="ÐÐ°ÑÑÐ¸Ð½ÐºÐ¸ Ð¿Ð¾ Ð·Ð°Ð¿ÑÐ¾ÑÑ Ð»ÐµÐ¹Ð±Ð½Ð¸Ñ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026"/>
              <a:ext cx="2142" cy="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4" name="Text Box 9"/>
            <p:cNvSpPr txBox="1">
              <a:spLocks noChangeArrowheads="1"/>
            </p:cNvSpPr>
            <p:nvPr/>
          </p:nvSpPr>
          <p:spPr bwMode="auto">
            <a:xfrm>
              <a:off x="1020" y="3884"/>
              <a:ext cx="92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sz="1800" dirty="0"/>
                <a:t>1646 </a:t>
              </a:r>
              <a:r>
                <a:rPr lang="ru-RU" sz="1800" dirty="0" smtClean="0"/>
                <a:t>– </a:t>
              </a:r>
              <a:r>
                <a:rPr lang="ru-RU" sz="1800" dirty="0"/>
                <a:t>1716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467544" y="1341438"/>
            <a:ext cx="4320480" cy="359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4060257" cy="4537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948" y="1268759"/>
            <a:ext cx="4102983" cy="2801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832" y="116632"/>
            <a:ext cx="2920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</a:rPr>
              <a:t>Паскаль - изобретатель</a:t>
            </a:r>
            <a:endParaRPr lang="ru-RU" b="1" dirty="0">
              <a:solidFill>
                <a:srgbClr val="0033CC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87276" y="1843721"/>
            <a:ext cx="4207047" cy="1651311"/>
            <a:chOff x="287276" y="1843721"/>
            <a:chExt cx="4207047" cy="165131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43459">
              <a:off x="469253" y="1843721"/>
              <a:ext cx="4025070" cy="1651311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323528" y="1988840"/>
              <a:ext cx="576064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87276" y="2214202"/>
              <a:ext cx="288032" cy="108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24206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50823" y="827605"/>
            <a:ext cx="4862513" cy="2715617"/>
            <a:chOff x="250823" y="827605"/>
            <a:chExt cx="4862513" cy="2715617"/>
          </a:xfrm>
        </p:grpSpPr>
        <p:pic>
          <p:nvPicPr>
            <p:cNvPr id="44036" name="Picture 10" descr="http://news.rambler.ru/img/weekend/2017/12/25200528.858683.376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3" y="827605"/>
              <a:ext cx="4862513" cy="2344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7" name="TextBox 1"/>
            <p:cNvSpPr txBox="1">
              <a:spLocks noChangeArrowheads="1"/>
            </p:cNvSpPr>
            <p:nvPr/>
          </p:nvSpPr>
          <p:spPr bwMode="auto">
            <a:xfrm>
              <a:off x="1835696" y="3173334"/>
              <a:ext cx="15303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sz="1800" dirty="0"/>
                <a:t>Париж, 1828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5436096" y="854266"/>
            <a:ext cx="3313113" cy="2593648"/>
            <a:chOff x="5436096" y="854266"/>
            <a:chExt cx="3313113" cy="2593648"/>
          </a:xfrm>
        </p:grpSpPr>
        <p:pic>
          <p:nvPicPr>
            <p:cNvPr id="44035" name="Picture 4" descr="https://upload.wikimedia.org/wikipedia/commons/thumb/9/95/%D0%9F%D0%B5%D1%80%D0%B2%D1%8B%D0%B9_%D0%BF%D0%B5%D1%82%D0%B5%D1%80%D0%B1%D1%83%D1%80%D0%B3%D1%81%D0%BA%D0%B8%D0%B9_%D0%BE%D0%BC%D0%BD%D0%B8%D0%B1%D1%83%D1%81_1832_%D0%B3..JPG/250px-%D0%9F%D0%B5%D1%80%D0%B2%D1%8B%D0%B9_%D0%BF%D0%B5%D1%82%D0%B5%D1%80%D0%B1%D1%83%D1%80%D0%B3%D1%81%D0%BA%D0%B8%D0%B9_%D0%BE%D0%BC%D0%BD%D0%B8%D0%B1%D1%83%D1%81_1832_%D0%B3.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854266"/>
              <a:ext cx="3313113" cy="225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8" name="TextBox 1"/>
            <p:cNvSpPr txBox="1">
              <a:spLocks noChangeArrowheads="1"/>
            </p:cNvSpPr>
            <p:nvPr/>
          </p:nvSpPr>
          <p:spPr bwMode="auto">
            <a:xfrm>
              <a:off x="6324218" y="3078026"/>
              <a:ext cx="189706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sz="1800"/>
                <a:t>Петербург, 1832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756443" y="3665046"/>
            <a:ext cx="3851275" cy="3089670"/>
            <a:chOff x="756443" y="3665046"/>
            <a:chExt cx="3851275" cy="3089670"/>
          </a:xfrm>
        </p:grpSpPr>
        <p:pic>
          <p:nvPicPr>
            <p:cNvPr id="44039" name="Picture 2" descr="http://www.221b.ru/litera/foto/omnibus0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43" y="3665046"/>
              <a:ext cx="3851275" cy="271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0" name="TextBox 3"/>
            <p:cNvSpPr txBox="1">
              <a:spLocks noChangeArrowheads="1"/>
            </p:cNvSpPr>
            <p:nvPr/>
          </p:nvSpPr>
          <p:spPr bwMode="auto">
            <a:xfrm>
              <a:off x="1869281" y="6386416"/>
              <a:ext cx="16256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sz="1800" dirty="0"/>
                <a:t>Лондон, 1905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5093035" y="3638239"/>
            <a:ext cx="3672408" cy="3107201"/>
            <a:chOff x="5093035" y="3638239"/>
            <a:chExt cx="3672408" cy="3107201"/>
          </a:xfrm>
        </p:grpSpPr>
        <p:pic>
          <p:nvPicPr>
            <p:cNvPr id="44034" name="Picture 2" descr="https://upload.wikimedia.org/wikipedia/commons/thumb/c/ce/Antwerpse_omnibus.JPG/250px-Antwerpse_omnibus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035" y="3638239"/>
              <a:ext cx="3672408" cy="2746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1" name="TextBox 4"/>
            <p:cNvSpPr txBox="1">
              <a:spLocks noChangeArrowheads="1"/>
            </p:cNvSpPr>
            <p:nvPr/>
          </p:nvSpPr>
          <p:spPr bwMode="auto">
            <a:xfrm>
              <a:off x="6156176" y="6377140"/>
              <a:ext cx="197167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sz="1800" dirty="0"/>
                <a:t>Антверпен, 2005</a:t>
              </a:r>
            </a:p>
          </p:txBody>
        </p:sp>
      </p:grpSp>
      <p:sp>
        <p:nvSpPr>
          <p:cNvPr id="44042" name="TextBox 5"/>
          <p:cNvSpPr txBox="1">
            <a:spLocks noChangeArrowheads="1"/>
          </p:cNvSpPr>
          <p:nvPr/>
        </p:nvSpPr>
        <p:spPr bwMode="auto">
          <a:xfrm>
            <a:off x="2539485" y="420714"/>
            <a:ext cx="369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dirty="0"/>
              <a:t>Омнибус в Париже – с 1662 года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59832" y="79728"/>
            <a:ext cx="2920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</a:rPr>
              <a:t>Паскаль - изобретатель</a:t>
            </a:r>
            <a:endParaRPr lang="ru-RU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ÐÐ²ÑÐ¾Ð³ÑÐ°Ñ 'ÐÑÑÐ»ÐµÐ¹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33375"/>
            <a:ext cx="32829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 descr="ÐÐ°ÑÑÐ¸Ð½ÐºÐ¸ Ð¿Ð¾ Ð·Ð°Ð¿ÑÐ¾ÑÑ ÐÐ°ÑÐºÐ°Ð»Ñ. ÐÑÑÐ»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0688"/>
            <a:ext cx="3830638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Прямоугольник 1"/>
          <p:cNvSpPr>
            <a:spLocks noChangeArrowheads="1"/>
          </p:cNvSpPr>
          <p:nvPr/>
        </p:nvSpPr>
        <p:spPr bwMode="auto">
          <a:xfrm>
            <a:off x="467544" y="1124744"/>
            <a:ext cx="8280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i="1" dirty="0">
                <a:solidFill>
                  <a:srgbClr val="222222"/>
                </a:solidFill>
              </a:rPr>
              <a:t>Бог есть или нет. На которую сторону мы склонимся? Разум тут ничего решить не может. Нас разделяет бесконечный хаос. На краю этой бесконечности разыгрывается игра, исход которой неизвестен.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1800" i="1" dirty="0">
                <a:solidFill>
                  <a:srgbClr val="222222"/>
                </a:solidFill>
              </a:rPr>
              <a:t>На что вы будете ставить?</a:t>
            </a:r>
            <a:endParaRPr lang="ru-RU" sz="1800" i="1" dirty="0"/>
          </a:p>
        </p:txBody>
      </p:sp>
      <p:sp>
        <p:nvSpPr>
          <p:cNvPr id="46083" name="TextBox 2"/>
          <p:cNvSpPr txBox="1">
            <a:spLocks noChangeArrowheads="1"/>
          </p:cNvSpPr>
          <p:nvPr/>
        </p:nvSpPr>
        <p:spPr bwMode="auto">
          <a:xfrm>
            <a:off x="3447988" y="134442"/>
            <a:ext cx="203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b="1" dirty="0"/>
              <a:t>«Пари Паскаля»</a:t>
            </a:r>
          </a:p>
        </p:txBody>
      </p:sp>
      <p:sp>
        <p:nvSpPr>
          <p:cNvPr id="46084" name="Прямоугольник 3"/>
          <p:cNvSpPr>
            <a:spLocks noChangeArrowheads="1"/>
          </p:cNvSpPr>
          <p:nvPr/>
        </p:nvSpPr>
        <p:spPr bwMode="auto">
          <a:xfrm>
            <a:off x="254000" y="2425700"/>
            <a:ext cx="87820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endParaRPr lang="ru-RU" sz="1800" b="1" dirty="0">
              <a:solidFill>
                <a:srgbClr val="222222"/>
              </a:solidFill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ru-RU" sz="1800" b="1" dirty="0">
                <a:solidFill>
                  <a:srgbClr val="222222"/>
                </a:solidFill>
              </a:rPr>
              <a:t> Жить без веры</a:t>
            </a:r>
            <a:r>
              <a:rPr lang="ru-RU" sz="1800" dirty="0">
                <a:solidFill>
                  <a:srgbClr val="222222"/>
                </a:solidFill>
              </a:rPr>
              <a:t> крайне опасно, так как возможный «проигрыш» в случае существования Бога бесконечно велик — вечные муки. Если же Бог не существует, то цена «выигрыша» невелика — атеистический выбор позволяет всего лишь сэкономить средства, время и усилия на совершение религиозных обрядов и прочее.</a:t>
            </a:r>
          </a:p>
          <a:p>
            <a:pPr>
              <a:spcBef>
                <a:spcPct val="0"/>
              </a:spcBef>
              <a:buFontTx/>
              <a:buAutoNum type="arabicPeriod"/>
            </a:pPr>
            <a:endParaRPr lang="ru-RU" sz="1800" dirty="0">
              <a:solidFill>
                <a:srgbClr val="222222"/>
              </a:solidFill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ru-RU" sz="1800" b="1" dirty="0">
                <a:solidFill>
                  <a:srgbClr val="222222"/>
                </a:solidFill>
              </a:rPr>
              <a:t> Жить по канонам веры</a:t>
            </a:r>
            <a:r>
              <a:rPr lang="ru-RU" sz="1800" dirty="0">
                <a:solidFill>
                  <a:srgbClr val="222222"/>
                </a:solidFill>
              </a:rPr>
              <a:t> неопасно, хотя и чуть более затруднительно из-за постов, ограничений, обрядов и связанных с этим затрат средств и времени. Цена «проигрыша» в случае отсутствия Бога невелика — затраты на обряды и усилия на праведную жизнь. Зато возможный «выигрыш» в случае существования Бога бесконечно велик — спасение души, вечная жизнь.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80528" y="4293096"/>
            <a:ext cx="9289032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504330"/>
            <a:ext cx="83529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33CC"/>
                </a:solidFill>
              </a:rPr>
              <a:t>(«Мысли», раздел VIII</a:t>
            </a:r>
            <a:r>
              <a:rPr lang="en-US" sz="1400" dirty="0" smtClean="0">
                <a:solidFill>
                  <a:srgbClr val="0033CC"/>
                </a:solidFill>
              </a:rPr>
              <a:t>:</a:t>
            </a:r>
            <a:r>
              <a:rPr lang="ru-RU" sz="1400" dirty="0" smtClean="0">
                <a:solidFill>
                  <a:srgbClr val="0033CC"/>
                </a:solidFill>
              </a:rPr>
              <a:t> </a:t>
            </a:r>
            <a:r>
              <a:rPr lang="en-US" sz="1400" dirty="0" smtClean="0">
                <a:solidFill>
                  <a:srgbClr val="0033CC"/>
                </a:solidFill>
              </a:rPr>
              <a:t> </a:t>
            </a:r>
            <a:r>
              <a:rPr lang="ru-RU" sz="1400" dirty="0" smtClean="0">
                <a:solidFill>
                  <a:srgbClr val="0033CC"/>
                </a:solidFill>
              </a:rPr>
              <a:t>«</a:t>
            </a:r>
            <a:r>
              <a:rPr lang="ru-RU" sz="1400" dirty="0">
                <a:solidFill>
                  <a:srgbClr val="0033CC"/>
                </a:solidFill>
              </a:rPr>
              <a:t>Разумнее верить, чем не верить в то, чему учит христианская религия</a:t>
            </a:r>
            <a:r>
              <a:rPr lang="ru-RU" sz="1400" dirty="0" smtClean="0">
                <a:solidFill>
                  <a:srgbClr val="0033CC"/>
                </a:solidFill>
              </a:rPr>
              <a:t>»</a:t>
            </a:r>
            <a:r>
              <a:rPr lang="en-US" sz="1400" dirty="0" smtClean="0">
                <a:solidFill>
                  <a:srgbClr val="0033CC"/>
                </a:solidFill>
              </a:rPr>
              <a:t>)</a:t>
            </a:r>
            <a:endParaRPr lang="ru-RU" sz="14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  <p:bldP spid="46084" grpId="0"/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Группа 66"/>
          <p:cNvGrpSpPr/>
          <p:nvPr/>
        </p:nvGrpSpPr>
        <p:grpSpPr>
          <a:xfrm>
            <a:off x="228149" y="3010163"/>
            <a:ext cx="8351933" cy="281547"/>
            <a:chOff x="228149" y="3010163"/>
            <a:chExt cx="8351933" cy="28154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228149" y="3059084"/>
              <a:ext cx="4248472" cy="18597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" name="Прямая соединительная линия 4"/>
            <p:cNvCxnSpPr/>
            <p:nvPr/>
          </p:nvCxnSpPr>
          <p:spPr>
            <a:xfrm>
              <a:off x="2089921" y="3068960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3583826" y="3068960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1187624" y="3060612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812260" y="3078982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1619672" y="3078982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3130854" y="3068960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4067944" y="3068960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467544" y="3068960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971600" y="3060612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1403648" y="3068960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1835696" y="3078982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2929663" y="3068960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3367311" y="3068960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825884" y="3068960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4283968" y="3068960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642208" y="3060612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2305175" y="3068960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2515603" y="3073874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2726031" y="3078982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Прямоугольник 24"/>
            <p:cNvSpPr/>
            <p:nvPr/>
          </p:nvSpPr>
          <p:spPr>
            <a:xfrm>
              <a:off x="4479560" y="3065028"/>
              <a:ext cx="4052880" cy="18002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6" name="Прямая соединительная линия 25"/>
            <p:cNvCxnSpPr/>
            <p:nvPr/>
          </p:nvCxnSpPr>
          <p:spPr>
            <a:xfrm>
              <a:off x="6338393" y="3074855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7832298" y="3074855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5436096" y="3066507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5060732" y="3084877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5868144" y="3084877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7379326" y="3074855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8316416" y="3074855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4716016" y="3074855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5220072" y="3066507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5652120" y="3074855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6084168" y="3084877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7178135" y="3074855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7615783" y="3074855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8074356" y="3074855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8532440" y="3074855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4890680" y="3066507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6553647" y="3074855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6764075" y="3079769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6974503" y="3084877"/>
              <a:ext cx="0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242958" y="3020185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ru-RU" sz="11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35171" y="3015271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2</a:t>
              </a:r>
              <a:endParaRPr lang="ru-RU" sz="11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97089" y="3020185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</a:t>
              </a:r>
              <a:endParaRPr lang="ru-RU" sz="11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561290" y="3020185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8</a:t>
              </a:r>
              <a:endParaRPr lang="ru-RU" sz="11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648670" y="3026080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13</a:t>
              </a:r>
              <a:endParaRPr lang="ru-RU" sz="11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011923" y="3021110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10</a:t>
              </a:r>
              <a:endParaRPr lang="ru-RU" sz="11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836245" y="3020185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9</a:t>
              </a:r>
              <a:endParaRPr lang="ru-RU" sz="11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241334" y="3015271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11</a:t>
              </a:r>
              <a:endParaRPr lang="ru-RU" sz="11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433497" y="3026080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12</a:t>
              </a:r>
              <a:endParaRPr lang="ru-RU" sz="11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280493" y="3030100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16</a:t>
              </a:r>
              <a:endParaRPr lang="ru-RU" sz="11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519155" y="3025487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17</a:t>
              </a:r>
              <a:endParaRPr lang="ru-RU" sz="11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770424" y="3020185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18</a:t>
              </a:r>
              <a:endParaRPr lang="ru-RU" sz="11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993520" y="3015271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19</a:t>
              </a:r>
              <a:endParaRPr lang="ru-RU" sz="11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204956" y="3017728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20</a:t>
              </a:r>
              <a:endParaRPr lang="ru-RU" sz="11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805528" y="3010163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23</a:t>
              </a:r>
              <a:endParaRPr lang="ru-RU" sz="11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427891" y="3017728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21</a:t>
              </a:r>
              <a:endParaRPr lang="ru-RU" sz="11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485569" y="3022146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31</a:t>
              </a:r>
              <a:endParaRPr lang="ru-RU" sz="11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17692" y="3023547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35</a:t>
              </a:r>
              <a:endParaRPr lang="ru-RU" sz="11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238322" y="3028819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39</a:t>
              </a:r>
              <a:endParaRPr lang="ru-RU" sz="1100" dirty="0"/>
            </a:p>
          </p:txBody>
        </p:sp>
      </p:grpSp>
      <p:sp>
        <p:nvSpPr>
          <p:cNvPr id="65" name="Прямоугольник 64"/>
          <p:cNvSpPr/>
          <p:nvPr/>
        </p:nvSpPr>
        <p:spPr>
          <a:xfrm>
            <a:off x="461243" y="2941143"/>
            <a:ext cx="237068" cy="1034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3825884" y="2928215"/>
            <a:ext cx="4706556" cy="11772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67"/>
          <p:cNvSpPr txBox="1"/>
          <p:nvPr/>
        </p:nvSpPr>
        <p:spPr>
          <a:xfrm>
            <a:off x="93017" y="2369898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33CC"/>
                </a:solidFill>
              </a:rPr>
              <a:t>19</a:t>
            </a:r>
            <a:r>
              <a:rPr lang="ru-RU" sz="1600" b="1" dirty="0" smtClean="0">
                <a:solidFill>
                  <a:srgbClr val="0033CC"/>
                </a:solidFill>
              </a:rPr>
              <a:t>.06.1623</a:t>
            </a:r>
            <a:endParaRPr lang="ru-RU" sz="1600" b="1" dirty="0">
              <a:solidFill>
                <a:srgbClr val="0033CC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887839" y="162951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33CC"/>
                </a:solidFill>
              </a:rPr>
              <a:t>19</a:t>
            </a:r>
            <a:r>
              <a:rPr lang="ru-RU" sz="1600" b="1" dirty="0" smtClean="0">
                <a:solidFill>
                  <a:srgbClr val="0033CC"/>
                </a:solidFill>
              </a:rPr>
              <a:t>.08.1662</a:t>
            </a:r>
            <a:endParaRPr lang="ru-RU" sz="1600" b="1" dirty="0">
              <a:solidFill>
                <a:srgbClr val="0033CC"/>
              </a:solidFill>
            </a:endParaRPr>
          </a:p>
        </p:txBody>
      </p:sp>
      <p:cxnSp>
        <p:nvCxnSpPr>
          <p:cNvPr id="71" name="Прямая со стрелкой 70"/>
          <p:cNvCxnSpPr/>
          <p:nvPr/>
        </p:nvCxnSpPr>
        <p:spPr>
          <a:xfrm>
            <a:off x="8522498" y="2539175"/>
            <a:ext cx="0" cy="343272"/>
          </a:xfrm>
          <a:prstGeom prst="straightConnector1">
            <a:avLst/>
          </a:prstGeom>
          <a:ln w="1905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flipV="1">
            <a:off x="1732608" y="3287097"/>
            <a:ext cx="0" cy="43204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3519155" y="1814842"/>
            <a:ext cx="0" cy="1251665"/>
          </a:xfrm>
          <a:prstGeom prst="straightConnector1">
            <a:avLst/>
          </a:prstGeom>
          <a:ln w="1905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>
            <a:off x="2819550" y="2384416"/>
            <a:ext cx="0" cy="648072"/>
          </a:xfrm>
          <a:prstGeom prst="straightConnector1">
            <a:avLst/>
          </a:prstGeom>
          <a:ln w="1905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>
            <a:off x="251520" y="2666891"/>
            <a:ext cx="0" cy="343272"/>
          </a:xfrm>
          <a:prstGeom prst="straightConnector1">
            <a:avLst/>
          </a:prstGeom>
          <a:ln w="1905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Рисунок 7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470" y="1955411"/>
            <a:ext cx="276014" cy="533462"/>
          </a:xfrm>
          <a:prstGeom prst="rect">
            <a:avLst/>
          </a:prstGeom>
        </p:spPr>
      </p:pic>
      <p:cxnSp>
        <p:nvCxnSpPr>
          <p:cNvPr id="82" name="Прямая со стрелкой 81"/>
          <p:cNvCxnSpPr>
            <a:stCxn id="106" idx="2"/>
          </p:cNvCxnSpPr>
          <p:nvPr/>
        </p:nvCxnSpPr>
        <p:spPr>
          <a:xfrm flipH="1">
            <a:off x="4967935" y="1790843"/>
            <a:ext cx="5713" cy="12452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 flipV="1">
            <a:off x="6656449" y="3734926"/>
            <a:ext cx="0" cy="43204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/>
          <p:nvPr/>
        </p:nvCxnSpPr>
        <p:spPr>
          <a:xfrm flipV="1">
            <a:off x="3452199" y="3287097"/>
            <a:ext cx="0" cy="43204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/>
          <p:nvPr/>
        </p:nvCxnSpPr>
        <p:spPr>
          <a:xfrm flipV="1">
            <a:off x="2604377" y="3287097"/>
            <a:ext cx="0" cy="43204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>
            <a:stCxn id="90" idx="0"/>
            <a:endCxn id="52" idx="2"/>
          </p:cNvCxnSpPr>
          <p:nvPr/>
        </p:nvCxnSpPr>
        <p:spPr>
          <a:xfrm flipV="1">
            <a:off x="2411719" y="3276881"/>
            <a:ext cx="495" cy="130731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1242041" y="3720394"/>
            <a:ext cx="915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C00000"/>
                </a:solidFill>
              </a:rPr>
              <a:t>Тайна</a:t>
            </a:r>
          </a:p>
          <a:p>
            <a:pPr algn="ctr"/>
            <a:r>
              <a:rPr lang="ru-RU" sz="1200" dirty="0">
                <a:solidFill>
                  <a:srgbClr val="C00000"/>
                </a:solidFill>
              </a:rPr>
              <a:t>з</a:t>
            </a:r>
            <a:r>
              <a:rPr lang="ru-RU" sz="1200" dirty="0" smtClean="0">
                <a:solidFill>
                  <a:srgbClr val="C00000"/>
                </a:solidFill>
              </a:rPr>
              <a:t>вучащей </a:t>
            </a:r>
          </a:p>
          <a:p>
            <a:pPr algn="ctr"/>
            <a:r>
              <a:rPr lang="ru-RU" sz="1200" dirty="0" smtClean="0">
                <a:solidFill>
                  <a:srgbClr val="C00000"/>
                </a:solidFill>
              </a:rPr>
              <a:t>тарелки</a:t>
            </a:r>
            <a:endParaRPr lang="ru-RU" sz="1200" dirty="0">
              <a:solidFill>
                <a:srgbClr val="C00000"/>
              </a:solidFill>
            </a:endParaRPr>
          </a:p>
        </p:txBody>
      </p:sp>
      <p:cxnSp>
        <p:nvCxnSpPr>
          <p:cNvPr id="88" name="Прямая со стрелкой 87"/>
          <p:cNvCxnSpPr/>
          <p:nvPr/>
        </p:nvCxnSpPr>
        <p:spPr>
          <a:xfrm flipV="1">
            <a:off x="7524328" y="3278125"/>
            <a:ext cx="0" cy="43204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/>
          <p:nvPr/>
        </p:nvCxnSpPr>
        <p:spPr>
          <a:xfrm flipV="1">
            <a:off x="4374631" y="3436201"/>
            <a:ext cx="0" cy="43204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2026036" y="4584192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C00000"/>
                </a:solidFill>
              </a:rPr>
              <a:t>Трактат </a:t>
            </a:r>
          </a:p>
          <a:p>
            <a:pPr algn="ctr"/>
            <a:r>
              <a:rPr lang="ru-RU" sz="1200" dirty="0" smtClean="0">
                <a:solidFill>
                  <a:srgbClr val="C00000"/>
                </a:solidFill>
              </a:rPr>
              <a:t>о звуках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352315" y="3710173"/>
            <a:ext cx="667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C00000"/>
                </a:solidFill>
              </a:rPr>
              <a:t>Сумма</a:t>
            </a:r>
          </a:p>
          <a:p>
            <a:pPr algn="ctr"/>
            <a:r>
              <a:rPr lang="ru-RU" sz="1200" dirty="0" smtClean="0">
                <a:solidFill>
                  <a:srgbClr val="C00000"/>
                </a:solidFill>
              </a:rPr>
              <a:t> углов</a:t>
            </a:r>
          </a:p>
          <a:p>
            <a:pPr algn="ctr"/>
            <a:r>
              <a:rPr lang="ru-RU" sz="1200" dirty="0" smtClean="0">
                <a:solidFill>
                  <a:srgbClr val="C00000"/>
                </a:solidFill>
              </a:rPr>
              <a:t>∆-ка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259044" y="1951977"/>
            <a:ext cx="112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33CC"/>
                </a:solidFill>
              </a:rPr>
              <a:t>Член кружка </a:t>
            </a:r>
          </a:p>
          <a:p>
            <a:pPr algn="ctr"/>
            <a:r>
              <a:rPr lang="ru-RU" sz="1200" dirty="0" err="1" smtClean="0">
                <a:solidFill>
                  <a:srgbClr val="0033CC"/>
                </a:solidFill>
              </a:rPr>
              <a:t>Мерсенна</a:t>
            </a:r>
            <a:endParaRPr lang="ru-RU" sz="1200" dirty="0">
              <a:solidFill>
                <a:srgbClr val="0033CC"/>
              </a:solidFill>
            </a:endParaRPr>
          </a:p>
        </p:txBody>
      </p:sp>
      <p:pic>
        <p:nvPicPr>
          <p:cNvPr id="95" name="Picture 6" descr="200px-Teorema_paskaly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084" y="3791239"/>
            <a:ext cx="626506" cy="83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TextBox 96"/>
          <p:cNvSpPr txBox="1"/>
          <p:nvPr/>
        </p:nvSpPr>
        <p:spPr>
          <a:xfrm>
            <a:off x="3115570" y="1329179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33CC"/>
                </a:solidFill>
              </a:rPr>
              <a:t>Переезд </a:t>
            </a:r>
          </a:p>
          <a:p>
            <a:pPr algn="ctr"/>
            <a:r>
              <a:rPr lang="ru-RU" sz="1200" dirty="0">
                <a:solidFill>
                  <a:srgbClr val="0033CC"/>
                </a:solidFill>
              </a:rPr>
              <a:t>в</a:t>
            </a:r>
            <a:r>
              <a:rPr lang="ru-RU" sz="1200" dirty="0" smtClean="0">
                <a:solidFill>
                  <a:srgbClr val="0033CC"/>
                </a:solidFill>
              </a:rPr>
              <a:t> Руан</a:t>
            </a:r>
            <a:endParaRPr lang="ru-RU" sz="1200" dirty="0">
              <a:solidFill>
                <a:srgbClr val="0033CC"/>
              </a:solidFill>
            </a:endParaRPr>
          </a:p>
        </p:txBody>
      </p:sp>
      <p:sp>
        <p:nvSpPr>
          <p:cNvPr id="98" name="5-конечная звезда 97"/>
          <p:cNvSpPr/>
          <p:nvPr/>
        </p:nvSpPr>
        <p:spPr>
          <a:xfrm>
            <a:off x="6514824" y="3264141"/>
            <a:ext cx="288032" cy="2842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TextBox 98"/>
          <p:cNvSpPr txBox="1"/>
          <p:nvPr/>
        </p:nvSpPr>
        <p:spPr>
          <a:xfrm>
            <a:off x="6338393" y="3498337"/>
            <a:ext cx="725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B050"/>
                </a:solidFill>
              </a:rPr>
              <a:t>1654 г.</a:t>
            </a:r>
            <a:endParaRPr lang="ru-RU" sz="1400" dirty="0">
              <a:solidFill>
                <a:srgbClr val="00B050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707519" y="4135892"/>
            <a:ext cx="19411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C00000"/>
                </a:solidFill>
              </a:rPr>
              <a:t>Теорема о делимости. </a:t>
            </a:r>
          </a:p>
          <a:p>
            <a:pPr algn="ctr"/>
            <a:r>
              <a:rPr lang="ru-RU" sz="1200" dirty="0" smtClean="0">
                <a:solidFill>
                  <a:srgbClr val="C00000"/>
                </a:solidFill>
              </a:rPr>
              <a:t>Треугольник Паскаля.</a:t>
            </a:r>
          </a:p>
          <a:p>
            <a:pPr algn="ctr"/>
            <a:r>
              <a:rPr lang="ru-RU" sz="1200" dirty="0" smtClean="0">
                <a:solidFill>
                  <a:srgbClr val="C00000"/>
                </a:solidFill>
              </a:rPr>
              <a:t>Решение задач </a:t>
            </a:r>
            <a:r>
              <a:rPr lang="ru-RU" sz="1200" dirty="0">
                <a:solidFill>
                  <a:srgbClr val="C00000"/>
                </a:solidFill>
              </a:rPr>
              <a:t>Д</a:t>
            </a:r>
            <a:r>
              <a:rPr lang="ru-RU" sz="1200" dirty="0" smtClean="0">
                <a:solidFill>
                  <a:srgbClr val="C00000"/>
                </a:solidFill>
              </a:rPr>
              <a:t>е Мере</a:t>
            </a:r>
          </a:p>
          <a:p>
            <a:pPr algn="ctr"/>
            <a:r>
              <a:rPr lang="ru-RU" sz="1200" dirty="0" smtClean="0">
                <a:solidFill>
                  <a:srgbClr val="C00000"/>
                </a:solidFill>
              </a:rPr>
              <a:t>Послание к Академии.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101" name="Левая фигурная скобка 100"/>
          <p:cNvSpPr/>
          <p:nvPr/>
        </p:nvSpPr>
        <p:spPr>
          <a:xfrm rot="16200000">
            <a:off x="4303105" y="3129115"/>
            <a:ext cx="131408" cy="422844"/>
          </a:xfrm>
          <a:prstGeom prst="leftBrace">
            <a:avLst/>
          </a:prstGeom>
          <a:ln w="19050">
            <a:solidFill>
              <a:srgbClr val="912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" name="Picture 4" descr="1280px-Arts_et_Metiers_Pascaline_dsc0386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556" y="3917215"/>
            <a:ext cx="1108852" cy="60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" name="TextBox 102"/>
          <p:cNvSpPr txBox="1"/>
          <p:nvPr/>
        </p:nvSpPr>
        <p:spPr>
          <a:xfrm>
            <a:off x="7031904" y="3634125"/>
            <a:ext cx="994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C00000"/>
                </a:solidFill>
              </a:rPr>
              <a:t>Задачи </a:t>
            </a:r>
          </a:p>
          <a:p>
            <a:pPr algn="ctr"/>
            <a:r>
              <a:rPr lang="ru-RU" sz="1200" dirty="0">
                <a:solidFill>
                  <a:srgbClr val="C00000"/>
                </a:solidFill>
              </a:rPr>
              <a:t>о</a:t>
            </a:r>
            <a:r>
              <a:rPr lang="ru-RU" sz="1200" dirty="0" smtClean="0">
                <a:solidFill>
                  <a:srgbClr val="C00000"/>
                </a:solidFill>
              </a:rPr>
              <a:t> циклоиде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476621" y="1329178"/>
            <a:ext cx="994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</a:rPr>
              <a:t>Первое</a:t>
            </a:r>
          </a:p>
          <a:p>
            <a:pPr algn="ctr"/>
            <a:r>
              <a:rPr lang="ru-RU" sz="1200" dirty="0" smtClean="0">
                <a:solidFill>
                  <a:srgbClr val="FF0000"/>
                </a:solidFill>
              </a:rPr>
              <a:t>обращение</a:t>
            </a:r>
            <a:endParaRPr lang="ru-RU" sz="1200" dirty="0">
              <a:solidFill>
                <a:srgbClr val="FF0000"/>
              </a:solidFill>
            </a:endParaRPr>
          </a:p>
        </p:txBody>
      </p:sp>
      <p:cxnSp>
        <p:nvCxnSpPr>
          <p:cNvPr id="107" name="Прямая со стрелкой 106"/>
          <p:cNvCxnSpPr/>
          <p:nvPr/>
        </p:nvCxnSpPr>
        <p:spPr>
          <a:xfrm>
            <a:off x="6639629" y="1808352"/>
            <a:ext cx="0" cy="12241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6165272" y="1329178"/>
            <a:ext cx="1025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</a:rPr>
              <a:t>Второе</a:t>
            </a:r>
          </a:p>
          <a:p>
            <a:pPr algn="ctr"/>
            <a:r>
              <a:rPr lang="ru-RU" sz="1200" dirty="0" smtClean="0">
                <a:solidFill>
                  <a:srgbClr val="FF0000"/>
                </a:solidFill>
              </a:rPr>
              <a:t>обращение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906007" y="3014711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33</a:t>
            </a:r>
            <a:endParaRPr lang="ru-RU" sz="1200" dirty="0"/>
          </a:p>
        </p:txBody>
      </p:sp>
      <p:cxnSp>
        <p:nvCxnSpPr>
          <p:cNvPr id="118" name="Прямая со стрелкой 117"/>
          <p:cNvCxnSpPr/>
          <p:nvPr/>
        </p:nvCxnSpPr>
        <p:spPr>
          <a:xfrm>
            <a:off x="7083299" y="2397870"/>
            <a:ext cx="0" cy="648072"/>
          </a:xfrm>
          <a:prstGeom prst="straightConnector1">
            <a:avLst/>
          </a:prstGeom>
          <a:ln w="1905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6764075" y="1981746"/>
            <a:ext cx="1228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33CC"/>
                </a:solidFill>
              </a:rPr>
              <a:t>Письма </a:t>
            </a:r>
          </a:p>
          <a:p>
            <a:pPr algn="ctr"/>
            <a:r>
              <a:rPr lang="ru-RU" sz="1200" dirty="0" smtClean="0">
                <a:solidFill>
                  <a:srgbClr val="0033CC"/>
                </a:solidFill>
              </a:rPr>
              <a:t>к провинциалу</a:t>
            </a:r>
            <a:endParaRPr lang="ru-RU" sz="1200" dirty="0">
              <a:solidFill>
                <a:srgbClr val="0033CC"/>
              </a:solidFill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196041" y="3271651"/>
            <a:ext cx="8592323" cy="2225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4" name="Прямая со стрелкой 103"/>
          <p:cNvCxnSpPr/>
          <p:nvPr/>
        </p:nvCxnSpPr>
        <p:spPr>
          <a:xfrm>
            <a:off x="1619672" y="1787647"/>
            <a:ext cx="0" cy="1251665"/>
          </a:xfrm>
          <a:prstGeom prst="straightConnector1">
            <a:avLst/>
          </a:prstGeom>
          <a:ln w="1905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1154990" y="1323062"/>
            <a:ext cx="875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33CC"/>
                </a:solidFill>
              </a:rPr>
              <a:t> Переезд </a:t>
            </a:r>
          </a:p>
          <a:p>
            <a:pPr algn="ctr"/>
            <a:r>
              <a:rPr lang="ru-RU" sz="1200" dirty="0">
                <a:solidFill>
                  <a:srgbClr val="0033CC"/>
                </a:solidFill>
              </a:rPr>
              <a:t>в</a:t>
            </a:r>
            <a:r>
              <a:rPr lang="ru-RU" sz="1200" dirty="0" smtClean="0">
                <a:solidFill>
                  <a:srgbClr val="0033CC"/>
                </a:solidFill>
              </a:rPr>
              <a:t> Париж</a:t>
            </a:r>
            <a:endParaRPr lang="ru-RU" sz="1200" dirty="0">
              <a:solidFill>
                <a:srgbClr val="0033CC"/>
              </a:solidFill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1226255" y="1084449"/>
            <a:ext cx="6738389" cy="1979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96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8" grpId="0"/>
      <p:bldP spid="69" grpId="0"/>
      <p:bldP spid="124" grpId="0" animBg="1"/>
      <p:bldP spid="10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t-Etienne-du-Mont Exterior, Paris, France - Dili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49275"/>
            <a:ext cx="3317875" cy="530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1"/>
          <p:cNvSpPr txBox="1">
            <a:spLocks noChangeArrowheads="1"/>
          </p:cNvSpPr>
          <p:nvPr/>
        </p:nvSpPr>
        <p:spPr bwMode="auto">
          <a:xfrm>
            <a:off x="3419475" y="5856288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/>
              <a:t>  </a:t>
            </a:r>
            <a:r>
              <a:rPr lang="ru-RU" sz="1800" dirty="0" smtClean="0"/>
              <a:t>Сен-</a:t>
            </a:r>
            <a:r>
              <a:rPr lang="ru-RU" sz="1800" dirty="0" err="1" smtClean="0"/>
              <a:t>Этьен</a:t>
            </a:r>
            <a:r>
              <a:rPr lang="ru-RU" sz="1800" dirty="0" smtClean="0"/>
              <a:t>-</a:t>
            </a:r>
            <a:r>
              <a:rPr lang="ru-RU" sz="1800" dirty="0" err="1" smtClean="0"/>
              <a:t>дю-Мон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260350"/>
            <a:ext cx="41433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266700"/>
            <a:ext cx="4505325" cy="607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49" y="1288013"/>
            <a:ext cx="2663825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38" y="1409700"/>
            <a:ext cx="2633796" cy="39444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lh3.ggpht.com/_9Ysyf38VF6E/RyyJFS3t9YI/AAAAAAAAAGc/a1orykep5e0/s576/port-roya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04813"/>
            <a:ext cx="4046537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984250" y="142875"/>
            <a:ext cx="66246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/>
              <a:t>До </a:t>
            </a:r>
            <a:r>
              <a:rPr lang="en-US" sz="1800" b="1"/>
              <a:t>XVII</a:t>
            </a:r>
            <a:r>
              <a:rPr lang="ru-RU" sz="1800" b="1"/>
              <a:t> века математика – это геометрия, арифметика, тригонометрия и «начальная» алгебра.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441575" y="889000"/>
            <a:ext cx="237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chemeClr val="accent2"/>
                </a:solidFill>
              </a:rPr>
              <a:t>В </a:t>
            </a:r>
            <a:r>
              <a:rPr lang="en-US" sz="1800" b="1">
                <a:solidFill>
                  <a:schemeClr val="accent2"/>
                </a:solidFill>
              </a:rPr>
              <a:t>XVII </a:t>
            </a:r>
            <a:r>
              <a:rPr lang="ru-RU" sz="1800" b="1">
                <a:solidFill>
                  <a:schemeClr val="accent2"/>
                </a:solidFill>
              </a:rPr>
              <a:t>добавились</a:t>
            </a:r>
            <a:r>
              <a:rPr lang="en-US" sz="1800" b="1">
                <a:solidFill>
                  <a:schemeClr val="accent2"/>
                </a:solidFill>
              </a:rPr>
              <a:t>:</a:t>
            </a:r>
            <a:endParaRPr lang="ru-RU" sz="1800" b="1">
              <a:solidFill>
                <a:schemeClr val="accent2"/>
              </a:solidFill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838575" y="1268413"/>
            <a:ext cx="3165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chemeClr val="accent2"/>
                </a:solidFill>
              </a:rPr>
              <a:t>Аналитическая геометрия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216400" y="1773238"/>
            <a:ext cx="2647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chemeClr val="accent2"/>
                </a:solidFill>
              </a:rPr>
              <a:t>Теория вероятностей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737100" y="2276475"/>
            <a:ext cx="1741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chemeClr val="accent2"/>
                </a:solidFill>
              </a:rPr>
              <a:t>Теория чисел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211513" y="3773488"/>
            <a:ext cx="29130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chemeClr val="accent2"/>
                </a:solidFill>
              </a:rPr>
              <a:t>Проективная геометрия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3203575" y="3213100"/>
            <a:ext cx="5778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chemeClr val="accent2"/>
                </a:solidFill>
              </a:rPr>
              <a:t>Дифференциальное и интегральное исчисления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1011238" y="5053013"/>
            <a:ext cx="8132762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 i="1">
                <a:solidFill>
                  <a:schemeClr val="accent2"/>
                </a:solidFill>
              </a:rPr>
              <a:t>Выделение алгебры в отдельную дисциплину,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 i="1">
                <a:solidFill>
                  <a:schemeClr val="accent2"/>
                </a:solidFill>
              </a:rPr>
              <a:t>совершенствование символики, отказ от однородности</a:t>
            </a:r>
            <a:r>
              <a:rPr lang="en-US" sz="1800" b="1" i="1">
                <a:solidFill>
                  <a:schemeClr val="accent2"/>
                </a:solidFill>
              </a:rPr>
              <a:t>,</a:t>
            </a:r>
            <a:r>
              <a:rPr lang="ru-RU" sz="1800" b="1" i="1">
                <a:solidFill>
                  <a:schemeClr val="accent2"/>
                </a:solidFill>
              </a:rPr>
              <a:t> формулировка «основной теоремы алгебры» </a:t>
            </a:r>
            <a:r>
              <a:rPr lang="ru-RU" sz="1800" b="1">
                <a:solidFill>
                  <a:schemeClr val="accent2"/>
                </a:solidFill>
              </a:rPr>
              <a:t>(Альбер Жирар,1629).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3186113" y="4237038"/>
            <a:ext cx="458946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 i="1">
                <a:solidFill>
                  <a:schemeClr val="accent2"/>
                </a:solidFill>
              </a:rPr>
              <a:t>Развитие вычислительной техники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chemeClr val="accent2"/>
                </a:solidFill>
              </a:rPr>
              <a:t>(</a:t>
            </a:r>
            <a:r>
              <a:rPr lang="ru-RU" sz="1800" b="1" i="1">
                <a:solidFill>
                  <a:schemeClr val="accent2"/>
                </a:solidFill>
              </a:rPr>
              <a:t>логарифмы и арифмометр</a:t>
            </a:r>
            <a:r>
              <a:rPr lang="ru-RU" sz="1800" b="1">
                <a:solidFill>
                  <a:schemeClr val="accent2"/>
                </a:solidFill>
              </a:rPr>
              <a:t>)</a:t>
            </a:r>
            <a:r>
              <a:rPr lang="ru-RU" sz="1800" b="1" i="1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79388" y="6237288"/>
            <a:ext cx="8137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 i="1">
                <a:solidFill>
                  <a:schemeClr val="accent2"/>
                </a:solidFill>
              </a:rPr>
              <a:t>Новые формы организации науки </a:t>
            </a:r>
            <a:r>
              <a:rPr lang="ru-RU" sz="1800" b="1">
                <a:solidFill>
                  <a:schemeClr val="accent2"/>
                </a:solidFill>
              </a:rPr>
              <a:t>(</a:t>
            </a:r>
            <a:r>
              <a:rPr lang="ru-RU" sz="1800" b="1" i="1">
                <a:solidFill>
                  <a:schemeClr val="accent2"/>
                </a:solidFill>
              </a:rPr>
              <a:t>академии, научные журналы</a:t>
            </a:r>
            <a:r>
              <a:rPr lang="ru-RU" sz="1800" b="1">
                <a:solidFill>
                  <a:schemeClr val="accent2"/>
                </a:solidFill>
              </a:rPr>
              <a:t>).</a:t>
            </a:r>
          </a:p>
        </p:txBody>
      </p:sp>
      <p:grpSp>
        <p:nvGrpSpPr>
          <p:cNvPr id="5142" name="Group 22"/>
          <p:cNvGrpSpPr>
            <a:grpSpLocks/>
          </p:cNvGrpSpPr>
          <p:nvPr/>
        </p:nvGrpSpPr>
        <p:grpSpPr bwMode="auto">
          <a:xfrm>
            <a:off x="7861300" y="1222375"/>
            <a:ext cx="1123950" cy="1446213"/>
            <a:chOff x="4014" y="3022"/>
            <a:chExt cx="708" cy="911"/>
          </a:xfrm>
        </p:grpSpPr>
        <p:pic>
          <p:nvPicPr>
            <p:cNvPr id="6178" name="Picture 23" descr="скачанные файлы (3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3022"/>
              <a:ext cx="690" cy="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9" name="Text Box 24"/>
            <p:cNvSpPr txBox="1">
              <a:spLocks noChangeArrowheads="1"/>
            </p:cNvSpPr>
            <p:nvPr/>
          </p:nvSpPr>
          <p:spPr bwMode="auto">
            <a:xfrm>
              <a:off x="4014" y="3702"/>
              <a:ext cx="7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/>
                <a:t>П.Ферма</a:t>
              </a:r>
            </a:p>
          </p:txBody>
        </p:sp>
      </p:grpSp>
      <p:sp>
        <p:nvSpPr>
          <p:cNvPr id="5145" name="Line 25"/>
          <p:cNvSpPr>
            <a:spLocks noChangeShapeType="1"/>
          </p:cNvSpPr>
          <p:nvPr/>
        </p:nvSpPr>
        <p:spPr bwMode="auto">
          <a:xfrm flipH="1" flipV="1">
            <a:off x="6948488" y="1557338"/>
            <a:ext cx="863600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46" name="Line 26"/>
          <p:cNvSpPr>
            <a:spLocks noChangeShapeType="1"/>
          </p:cNvSpPr>
          <p:nvPr/>
        </p:nvSpPr>
        <p:spPr bwMode="auto">
          <a:xfrm flipH="1" flipV="1">
            <a:off x="6804025" y="1989138"/>
            <a:ext cx="936625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47" name="Line 27"/>
          <p:cNvSpPr>
            <a:spLocks noChangeShapeType="1"/>
          </p:cNvSpPr>
          <p:nvPr/>
        </p:nvSpPr>
        <p:spPr bwMode="auto">
          <a:xfrm flipH="1">
            <a:off x="6443663" y="2349500"/>
            <a:ext cx="1296987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48" name="Line 28"/>
          <p:cNvSpPr>
            <a:spLocks noChangeShapeType="1"/>
          </p:cNvSpPr>
          <p:nvPr/>
        </p:nvSpPr>
        <p:spPr bwMode="auto">
          <a:xfrm flipH="1">
            <a:off x="7608888" y="2462213"/>
            <a:ext cx="217487" cy="752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49" name="Line 29"/>
          <p:cNvSpPr>
            <a:spLocks noChangeShapeType="1"/>
          </p:cNvSpPr>
          <p:nvPr/>
        </p:nvSpPr>
        <p:spPr bwMode="auto">
          <a:xfrm flipV="1">
            <a:off x="2655888" y="2060575"/>
            <a:ext cx="1484312" cy="6270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50" name="Line 30"/>
          <p:cNvSpPr>
            <a:spLocks noChangeShapeType="1"/>
          </p:cNvSpPr>
          <p:nvPr/>
        </p:nvSpPr>
        <p:spPr bwMode="auto">
          <a:xfrm flipV="1">
            <a:off x="2655888" y="2492375"/>
            <a:ext cx="2058987" cy="2222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51" name="Line 31"/>
          <p:cNvSpPr>
            <a:spLocks noChangeShapeType="1"/>
          </p:cNvSpPr>
          <p:nvPr/>
        </p:nvSpPr>
        <p:spPr bwMode="auto">
          <a:xfrm>
            <a:off x="2692400" y="2752725"/>
            <a:ext cx="2671763" cy="1714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56" name="Text Box 36"/>
          <p:cNvSpPr txBox="1">
            <a:spLocks noChangeArrowheads="1"/>
          </p:cNvSpPr>
          <p:nvPr/>
        </p:nvSpPr>
        <p:spPr bwMode="auto">
          <a:xfrm>
            <a:off x="5364163" y="2708275"/>
            <a:ext cx="195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chemeClr val="accent2"/>
                </a:solidFill>
              </a:rPr>
              <a:t>Комбинаторика</a:t>
            </a:r>
          </a:p>
        </p:txBody>
      </p:sp>
      <p:sp>
        <p:nvSpPr>
          <p:cNvPr id="5158" name="Line 38"/>
          <p:cNvSpPr>
            <a:spLocks noChangeShapeType="1"/>
          </p:cNvSpPr>
          <p:nvPr/>
        </p:nvSpPr>
        <p:spPr bwMode="auto">
          <a:xfrm flipH="1">
            <a:off x="7308850" y="2420938"/>
            <a:ext cx="431800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1362075" y="1503363"/>
            <a:ext cx="2322513" cy="3921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767058" y="5392350"/>
            <a:ext cx="96838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641646" y="52907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grpSp>
        <p:nvGrpSpPr>
          <p:cNvPr id="5136" name="Group 16"/>
          <p:cNvGrpSpPr>
            <a:grpSpLocks/>
          </p:cNvGrpSpPr>
          <p:nvPr/>
        </p:nvGrpSpPr>
        <p:grpSpPr bwMode="auto">
          <a:xfrm>
            <a:off x="1290933" y="2411025"/>
            <a:ext cx="1358900" cy="1446213"/>
            <a:chOff x="930" y="3022"/>
            <a:chExt cx="856" cy="911"/>
          </a:xfrm>
        </p:grpSpPr>
        <p:pic>
          <p:nvPicPr>
            <p:cNvPr id="6180" name="Picture 17" descr="скачанные файлы (2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3022"/>
              <a:ext cx="690" cy="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1" name="Text Box 18"/>
            <p:cNvSpPr txBox="1">
              <a:spLocks noChangeArrowheads="1"/>
            </p:cNvSpPr>
            <p:nvPr/>
          </p:nvSpPr>
          <p:spPr bwMode="auto">
            <a:xfrm>
              <a:off x="930" y="3702"/>
              <a:ext cx="8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 b="1">
                  <a:solidFill>
                    <a:schemeClr val="accent2"/>
                  </a:solidFill>
                </a:rPr>
                <a:t>Б.Паскаль</a:t>
              </a:r>
            </a:p>
          </p:txBody>
        </p:sp>
      </p:grpSp>
      <p:sp>
        <p:nvSpPr>
          <p:cNvPr id="5152" name="Line 32"/>
          <p:cNvSpPr>
            <a:spLocks noChangeShapeType="1"/>
          </p:cNvSpPr>
          <p:nvPr/>
        </p:nvSpPr>
        <p:spPr bwMode="auto">
          <a:xfrm>
            <a:off x="2698987" y="2768494"/>
            <a:ext cx="584200" cy="647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53" name="Line 33"/>
          <p:cNvSpPr>
            <a:spLocks noChangeShapeType="1"/>
          </p:cNvSpPr>
          <p:nvPr/>
        </p:nvSpPr>
        <p:spPr bwMode="auto">
          <a:xfrm>
            <a:off x="2672058" y="2806699"/>
            <a:ext cx="620712" cy="11795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57" name="Line 37"/>
          <p:cNvSpPr>
            <a:spLocks noChangeShapeType="1"/>
          </p:cNvSpPr>
          <p:nvPr/>
        </p:nvSpPr>
        <p:spPr bwMode="auto">
          <a:xfrm>
            <a:off x="2691821" y="2928656"/>
            <a:ext cx="523875" cy="149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122533" y="1439475"/>
            <a:ext cx="1108075" cy="1557338"/>
            <a:chOff x="165500" y="1162003"/>
            <a:chExt cx="1107676" cy="1556873"/>
          </a:xfrm>
        </p:grpSpPr>
        <p:pic>
          <p:nvPicPr>
            <p:cNvPr id="6176" name="Picture 33" descr="ÐÐ°ÑÑÐ¸Ð½ÐºÐ¸ Ð¿Ð¾ Ð·Ð°Ð¿ÑÐ¾ÑÑ ÐÐµÐºÐ°ÑÑ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016" y="1162003"/>
              <a:ext cx="1019517" cy="1223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7" name="TextBox 6"/>
            <p:cNvSpPr txBox="1">
              <a:spLocks noChangeArrowheads="1"/>
            </p:cNvSpPr>
            <p:nvPr/>
          </p:nvSpPr>
          <p:spPr bwMode="auto">
            <a:xfrm>
              <a:off x="165500" y="2349544"/>
              <a:ext cx="11076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sz="1800"/>
                <a:t>Р.Декарт</a:t>
              </a:r>
            </a:p>
          </p:txBody>
        </p:sp>
      </p:grpSp>
      <p:cxnSp>
        <p:nvCxnSpPr>
          <p:cNvPr id="37" name="Прямая со стрелкой 36"/>
          <p:cNvCxnSpPr/>
          <p:nvPr/>
        </p:nvCxnSpPr>
        <p:spPr>
          <a:xfrm>
            <a:off x="676571" y="2996813"/>
            <a:ext cx="361950" cy="24558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3" name="Группа 42"/>
          <p:cNvGrpSpPr/>
          <p:nvPr/>
        </p:nvGrpSpPr>
        <p:grpSpPr>
          <a:xfrm>
            <a:off x="57558" y="1429529"/>
            <a:ext cx="3195191" cy="4607753"/>
            <a:chOff x="766361" y="1128068"/>
            <a:chExt cx="3195191" cy="4607753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440" y="1128068"/>
              <a:ext cx="3186112" cy="425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5" name="Группа 44"/>
            <p:cNvGrpSpPr/>
            <p:nvPr/>
          </p:nvGrpSpPr>
          <p:grpSpPr>
            <a:xfrm>
              <a:off x="766361" y="5243378"/>
              <a:ext cx="3186112" cy="492443"/>
              <a:chOff x="-258767" y="5376795"/>
              <a:chExt cx="3186112" cy="492443"/>
            </a:xfrm>
          </p:grpSpPr>
          <p:sp>
            <p:nvSpPr>
              <p:cNvPr id="46" name="Прямоугольник 45"/>
              <p:cNvSpPr/>
              <p:nvPr/>
            </p:nvSpPr>
            <p:spPr>
              <a:xfrm>
                <a:off x="-258767" y="5413592"/>
                <a:ext cx="3186112" cy="40481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19735" y="5376795"/>
                <a:ext cx="2245743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 smtClean="0"/>
                  <a:t>Пьер Ферма и его Муза. </a:t>
                </a:r>
              </a:p>
              <a:p>
                <a:r>
                  <a:rPr lang="ru-RU" sz="1200" dirty="0" smtClean="0"/>
                  <a:t>     Теофиль </a:t>
                </a:r>
                <a:r>
                  <a:rPr lang="ru-RU" sz="1200" dirty="0" err="1" smtClean="0"/>
                  <a:t>Барро</a:t>
                </a:r>
                <a:r>
                  <a:rPr lang="ru-RU" sz="1200" dirty="0" smtClean="0"/>
                  <a:t>. 1898.</a:t>
                </a:r>
                <a:endParaRPr lang="ru-RU" sz="120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utoUpdateAnimBg="0"/>
      <p:bldP spid="5124" grpId="0" autoUpdateAnimBg="0"/>
      <p:bldP spid="5125" grpId="0" autoUpdateAnimBg="0"/>
      <p:bldP spid="5126" grpId="0" autoUpdateAnimBg="0"/>
      <p:bldP spid="5127" grpId="0" autoUpdateAnimBg="0"/>
      <p:bldP spid="5128" grpId="0" autoUpdateAnimBg="0"/>
      <p:bldP spid="5130" grpId="0" autoUpdateAnimBg="0"/>
      <p:bldP spid="5132" grpId="0" autoUpdateAnimBg="0"/>
      <p:bldP spid="5133" grpId="0" autoUpdateAnimBg="0"/>
      <p:bldP spid="5145" grpId="0" animBg="1"/>
      <p:bldP spid="5146" grpId="0" animBg="1"/>
      <p:bldP spid="5147" grpId="0" animBg="1"/>
      <p:bldP spid="5148" grpId="0" animBg="1"/>
      <p:bldP spid="5149" grpId="0" animBg="1"/>
      <p:bldP spid="5150" grpId="0" animBg="1"/>
      <p:bldP spid="5151" grpId="0" animBg="1"/>
      <p:bldP spid="5156" grpId="0" autoUpdateAnimBg="0"/>
      <p:bldP spid="5158" grpId="0" animBg="1"/>
      <p:bldP spid="5152" grpId="0" animBg="1"/>
      <p:bldP spid="5153" grpId="0" animBg="1"/>
      <p:bldP spid="515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 descr="https://upload.wikimedia.org/wikipedia/commons/thumb/1/1d/Epitaph_Blaise_Pascal_Saint-Etienne.jpg/800px-Epitaph_Blaise_Pascal_Saint-Etien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3743325" cy="53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Прямоугольник 2"/>
          <p:cNvSpPr>
            <a:spLocks noChangeArrowheads="1"/>
          </p:cNvSpPr>
          <p:nvPr/>
        </p:nvSpPr>
        <p:spPr bwMode="auto">
          <a:xfrm>
            <a:off x="4500563" y="939800"/>
            <a:ext cx="40322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покоится Блез Паскаль, клермонец, счастливо закончивший жизнь после нескольких лет сурового уединения, в размышлениях о божественной благодати... Он пожелал из рвения к бедности и смирению, чтобы могила его не была особо почтенна и чтобы даже мертвым он был оставлен в неизвестности, как стремился оставаться в неизвестности при жизни. Но в этой части его завещания не мог ему уступить Флорен Перье, советник парламента, брачными узами связанный с его сестрою Жильбертой Паскаль, который сам возложил эту плиту, дабы обозначить могилу и в знак своего благоговения...</a:t>
            </a:r>
            <a:endParaRPr lang="ru-R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ÐÐ°Ð¼ÑÑÐ½Ð¸Ðº Ð. ÐÐ°ÑÐºÐ°Ð»Ñ Ð² Ð±Ð°ÑÐ½Ðµ Ð¡ÐµÐ½-ÐÐ°Ðº Ð² ÐÐ°ÑÐ¸Ð¶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88913"/>
            <a:ext cx="4570413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6" descr="800px-Blaise_Pascal_Tour_St_Jacqu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3240088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323850" y="4581525"/>
            <a:ext cx="320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/>
              <a:t>Памятник Паскалю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/>
              <a:t>в башне Сен-Жак в Париже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Clermont-Ferrand /  Blaise Pas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0713"/>
            <a:ext cx="37274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7"/>
          <p:cNvSpPr>
            <a:spLocks noChangeArrowheads="1"/>
          </p:cNvSpPr>
          <p:nvPr/>
        </p:nvSpPr>
        <p:spPr bwMode="auto">
          <a:xfrm>
            <a:off x="1547664" y="6027738"/>
            <a:ext cx="647048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600" i="1" dirty="0"/>
              <a:t>Скульптор Жан-Батист Клод </a:t>
            </a:r>
            <a:r>
              <a:rPr lang="ru-RU" sz="1600" i="1" dirty="0" err="1"/>
              <a:t>Эжен</a:t>
            </a:r>
            <a:r>
              <a:rPr lang="ru-RU" sz="1600" i="1" dirty="0"/>
              <a:t> </a:t>
            </a:r>
            <a:r>
              <a:rPr lang="ru-RU" sz="1600" i="1" dirty="0" err="1"/>
              <a:t>Гийом</a:t>
            </a:r>
            <a:r>
              <a:rPr lang="ru-RU" sz="1600" dirty="0"/>
              <a:t> (1822 </a:t>
            </a:r>
            <a:r>
              <a:rPr lang="ru-RU" sz="1600" i="1" dirty="0"/>
              <a:t>– </a:t>
            </a:r>
            <a:r>
              <a:rPr lang="ru-RU" sz="1600" dirty="0"/>
              <a:t>1905), 1878 г. </a:t>
            </a:r>
          </a:p>
        </p:txBody>
      </p:sp>
      <p:pic>
        <p:nvPicPr>
          <p:cNvPr id="55300" name="Picture 8" descr="Рисунок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20713"/>
            <a:ext cx="37560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9"/>
          <p:cNvSpPr txBox="1">
            <a:spLocks noChangeArrowheads="1"/>
          </p:cNvSpPr>
          <p:nvPr/>
        </p:nvSpPr>
        <p:spPr bwMode="auto">
          <a:xfrm>
            <a:off x="1476375" y="5661025"/>
            <a:ext cx="6769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/>
              <a:t>Памятник Блезу Паскалю на его родине в Клермон-Ферране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Блез Паскаль: «Есть только три разряда людей: одни, обретшие Бога и служащие Ему, другие не нашедшие Его, но стремящиеся к тому, третьи те, которые живут без Бога и не ищут Его. Первые рассудительны и счастливы, последние безумны и несчастны, средние несчастны, но разумны» (Мысли XXII: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765175"/>
            <a:ext cx="39052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563938" y="0"/>
            <a:ext cx="2263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400" b="1">
                <a:solidFill>
                  <a:schemeClr val="accent2"/>
                </a:solidFill>
              </a:rPr>
              <a:t>Блез Паскаль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3924300" y="404813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/>
              <a:t>1623 </a:t>
            </a:r>
            <a:r>
              <a:rPr lang="ru-RU" sz="1800" i="1"/>
              <a:t>– </a:t>
            </a:r>
            <a:r>
              <a:rPr lang="ru-RU" sz="1800" b="1"/>
              <a:t>1662</a:t>
            </a: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179388" y="5084763"/>
            <a:ext cx="87852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chemeClr val="accent2"/>
                </a:solidFill>
              </a:rPr>
              <a:t>«Паскалю оставался маленький шаг, чтобы произвести глубокую революцию во всей логике — революцию, которую Паскаль мог бы осуществить тремя веками раньше, чем это действительно случилось»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>
                <a:solidFill>
                  <a:schemeClr val="accent2"/>
                </a:solidFill>
              </a:rPr>
              <a:t>                                                                                     Жак Адамар (1865 – 1963)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Прямоугольник 1"/>
          <p:cNvSpPr>
            <a:spLocks noChangeArrowheads="1"/>
          </p:cNvSpPr>
          <p:nvPr/>
        </p:nvSpPr>
        <p:spPr bwMode="auto">
          <a:xfrm>
            <a:off x="1469231" y="1351447"/>
            <a:ext cx="59039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i="1" dirty="0">
                <a:solidFill>
                  <a:srgbClr val="000095"/>
                </a:solidFill>
                <a:latin typeface="Verdana" panose="020B0604030504040204" pitchFamily="34" charset="0"/>
              </a:rPr>
              <a:t>Предмет математики настолько серьезен, что полезно не упустить случая сделать его немного занимательным. </a:t>
            </a:r>
            <a:endParaRPr lang="ru-RU" sz="18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92896"/>
            <a:ext cx="310515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4787900" y="5661025"/>
            <a:ext cx="3108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i="1">
                <a:latin typeface="Ebrima" panose="02000000000000000000" pitchFamily="2" charset="0"/>
              </a:rPr>
              <a:t>СПАСИБО ЗА ВНИМАНИЕ!</a:t>
            </a:r>
          </a:p>
        </p:txBody>
      </p:sp>
      <p:sp>
        <p:nvSpPr>
          <p:cNvPr id="5" name="Прямоугольник 7"/>
          <p:cNvSpPr>
            <a:spLocks noChangeArrowheads="1"/>
          </p:cNvSpPr>
          <p:nvPr/>
        </p:nvSpPr>
        <p:spPr bwMode="auto">
          <a:xfrm>
            <a:off x="677069" y="404813"/>
            <a:ext cx="74882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b="1" i="1" dirty="0">
                <a:solidFill>
                  <a:srgbClr val="FF3300"/>
                </a:solidFill>
                <a:latin typeface="-apple-system"/>
              </a:rPr>
              <a:t>Человек </a:t>
            </a:r>
            <a:r>
              <a:rPr lang="ru-RU" sz="1800" b="1" i="1" dirty="0" smtClean="0">
                <a:solidFill>
                  <a:srgbClr val="FF3300"/>
                </a:solidFill>
                <a:latin typeface="-apple-system"/>
              </a:rPr>
              <a:t>– </a:t>
            </a:r>
            <a:r>
              <a:rPr lang="ru-RU" sz="1800" b="1" i="1" dirty="0">
                <a:solidFill>
                  <a:srgbClr val="FF3300"/>
                </a:solidFill>
                <a:latin typeface="-apple-system"/>
              </a:rPr>
              <a:t>всего лишь тростник, слабейший из творений природы, но он </a:t>
            </a:r>
            <a:r>
              <a:rPr lang="ru-RU" sz="1800" b="1" i="1" dirty="0" smtClean="0">
                <a:solidFill>
                  <a:srgbClr val="FF3300"/>
                </a:solidFill>
                <a:latin typeface="-apple-system"/>
              </a:rPr>
              <a:t>– </a:t>
            </a:r>
            <a:r>
              <a:rPr lang="ru-RU" sz="1800" b="1" i="1" dirty="0">
                <a:solidFill>
                  <a:srgbClr val="FF3300"/>
                </a:solidFill>
                <a:latin typeface="-apple-system"/>
              </a:rPr>
              <a:t>тростник мыслящий.</a:t>
            </a:r>
            <a:endParaRPr lang="ru-RU" sz="1800" b="1" i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500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500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500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Прямоугольник 1"/>
          <p:cNvSpPr>
            <a:spLocks noChangeArrowheads="1"/>
          </p:cNvSpPr>
          <p:nvPr/>
        </p:nvSpPr>
        <p:spPr bwMode="auto">
          <a:xfrm>
            <a:off x="468313" y="404813"/>
            <a:ext cx="8280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sz="1800" i="1">
                <a:solidFill>
                  <a:srgbClr val="0070C0"/>
                </a:solidFill>
                <a:latin typeface="-apple-system"/>
              </a:rPr>
              <a:t>Мы не способны ни к всеобъемлющему познанию, ни к полному неведению. Середина, данная нам в удел, одинаково удалена от обеих крайностей, так имеет ли значение — знает человек немного больше или меньше?</a:t>
            </a:r>
            <a:endParaRPr lang="ru-RU" sz="1800" i="1">
              <a:solidFill>
                <a:srgbClr val="0070C0"/>
              </a:solidFill>
            </a:endParaRPr>
          </a:p>
        </p:txBody>
      </p:sp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4211638" y="1844675"/>
            <a:ext cx="582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/>
              <a:t>* * *</a:t>
            </a:r>
            <a:endParaRPr lang="ru-RU" sz="1800"/>
          </a:p>
        </p:txBody>
      </p:sp>
      <p:sp>
        <p:nvSpPr>
          <p:cNvPr id="47108" name="Прямоугольник 3"/>
          <p:cNvSpPr>
            <a:spLocks noChangeArrowheads="1"/>
          </p:cNvSpPr>
          <p:nvPr/>
        </p:nvSpPr>
        <p:spPr bwMode="auto">
          <a:xfrm>
            <a:off x="458788" y="2465388"/>
            <a:ext cx="84248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i="1">
                <a:solidFill>
                  <a:srgbClr val="0070C0"/>
                </a:solidFill>
                <a:latin typeface="-apple-system"/>
              </a:rPr>
              <a:t>Справедливость, не поддержанная силой, немощна, сила, не поддержанная справедливостью, тиранична. </a:t>
            </a:r>
            <a:r>
              <a:rPr lang="en-US" sz="1800" i="1">
                <a:solidFill>
                  <a:srgbClr val="0070C0"/>
                </a:solidFill>
                <a:latin typeface="-apple-system"/>
              </a:rPr>
              <a:t>&lt;…&gt; </a:t>
            </a:r>
            <a:r>
              <a:rPr lang="ru-RU" sz="1800" i="1">
                <a:solidFill>
                  <a:srgbClr val="0070C0"/>
                </a:solidFill>
                <a:latin typeface="-apple-system"/>
              </a:rPr>
              <a:t>Значит, надо объединить силу со справедливостью.</a:t>
            </a:r>
            <a:endParaRPr lang="ru-RU" sz="1800" i="1">
              <a:solidFill>
                <a:srgbClr val="0070C0"/>
              </a:solidFill>
            </a:endParaRPr>
          </a:p>
        </p:txBody>
      </p:sp>
      <p:sp>
        <p:nvSpPr>
          <p:cNvPr id="47109" name="Прямоугольник 4"/>
          <p:cNvSpPr>
            <a:spLocks noChangeArrowheads="1"/>
          </p:cNvSpPr>
          <p:nvPr/>
        </p:nvSpPr>
        <p:spPr bwMode="auto">
          <a:xfrm>
            <a:off x="542925" y="4214813"/>
            <a:ext cx="79200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i="1">
                <a:solidFill>
                  <a:srgbClr val="0070C0"/>
                </a:solidFill>
                <a:latin typeface="-apple-system"/>
              </a:rPr>
              <a:t>Понятие справедливости так же подвержено моде, как женские украшения</a:t>
            </a:r>
            <a:endParaRPr lang="ru-RU" sz="1800" i="1">
              <a:solidFill>
                <a:srgbClr val="0070C0"/>
              </a:solidFill>
            </a:endParaRPr>
          </a:p>
        </p:txBody>
      </p:sp>
      <p:sp>
        <p:nvSpPr>
          <p:cNvPr id="47110" name="TextBox 5"/>
          <p:cNvSpPr txBox="1">
            <a:spLocks noChangeArrowheads="1"/>
          </p:cNvSpPr>
          <p:nvPr/>
        </p:nvSpPr>
        <p:spPr bwMode="auto">
          <a:xfrm>
            <a:off x="4211638" y="3557588"/>
            <a:ext cx="582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/>
              <a:t>* * *</a:t>
            </a:r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260633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Прямоугольник 1"/>
          <p:cNvSpPr>
            <a:spLocks noChangeArrowheads="1"/>
          </p:cNvSpPr>
          <p:nvPr/>
        </p:nvSpPr>
        <p:spPr bwMode="auto">
          <a:xfrm>
            <a:off x="455613" y="5373688"/>
            <a:ext cx="86328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i="1">
                <a:solidFill>
                  <a:srgbClr val="0070C0"/>
                </a:solidFill>
                <a:latin typeface="-apple-system"/>
              </a:rPr>
              <a:t>Пусть же человек знает, чего он стоит. Пусть любит себя, ибо он способен к добру, пусть презирает себя, ибо способность к добру остаётся в нем втуне...</a:t>
            </a:r>
            <a:endParaRPr lang="ru-RU" sz="1800" i="1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68313" y="549275"/>
            <a:ext cx="7920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i="1">
                <a:solidFill>
                  <a:srgbClr val="0070C0"/>
                </a:solidFill>
                <a:latin typeface="-apple-system"/>
              </a:rPr>
              <a:t>Хорошо, когда кого-нибудь называют</a:t>
            </a:r>
            <a:r>
              <a:rPr lang="en-US" sz="1800" i="1">
                <a:solidFill>
                  <a:srgbClr val="0070C0"/>
                </a:solidFill>
                <a:latin typeface="-apple-system"/>
              </a:rPr>
              <a:t> </a:t>
            </a:r>
            <a:r>
              <a:rPr lang="ru-RU" sz="1800" i="1">
                <a:solidFill>
                  <a:srgbClr val="0070C0"/>
                </a:solidFill>
                <a:latin typeface="-apple-system"/>
              </a:rPr>
              <a:t>просто порядочным человеком.</a:t>
            </a:r>
            <a:endParaRPr lang="ru-RU" sz="1800" i="1">
              <a:solidFill>
                <a:srgbClr val="0070C0"/>
              </a:solidFill>
            </a:endParaRPr>
          </a:p>
        </p:txBody>
      </p:sp>
      <p:sp>
        <p:nvSpPr>
          <p:cNvPr id="48132" name="TextBox 5"/>
          <p:cNvSpPr txBox="1">
            <a:spLocks noChangeArrowheads="1"/>
          </p:cNvSpPr>
          <p:nvPr/>
        </p:nvSpPr>
        <p:spPr bwMode="auto">
          <a:xfrm>
            <a:off x="4137025" y="1016000"/>
            <a:ext cx="582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/>
              <a:t>* * *</a:t>
            </a:r>
            <a:endParaRPr lang="ru-RU" sz="180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68313" y="1458913"/>
            <a:ext cx="8621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i="1">
                <a:solidFill>
                  <a:srgbClr val="0070C0"/>
                </a:solidFill>
                <a:latin typeface="-apple-system"/>
              </a:rPr>
              <a:t>По самой своей натуре мы несчастны всегда и при всех обстоятельствах. </a:t>
            </a:r>
            <a:endParaRPr lang="en-US" sz="1800" i="1">
              <a:solidFill>
                <a:srgbClr val="0070C0"/>
              </a:solidFill>
              <a:latin typeface="-apple-system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85775" y="2303463"/>
            <a:ext cx="8713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i="1">
                <a:solidFill>
                  <a:srgbClr val="0070C0"/>
                </a:solidFill>
                <a:latin typeface="-apple-system"/>
              </a:rPr>
              <a:t>Человек до того несчастен, что томится тоской даже без всякой причины, </a:t>
            </a:r>
            <a:endParaRPr lang="en-US" sz="1800" i="1">
              <a:solidFill>
                <a:srgbClr val="0070C0"/>
              </a:solidFill>
              <a:latin typeface="-apple-system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sz="1800" i="1">
                <a:solidFill>
                  <a:srgbClr val="0070C0"/>
                </a:solidFill>
                <a:latin typeface="-apple-system"/>
              </a:rPr>
              <a:t>просто в силу особого своего положения в мире</a:t>
            </a:r>
            <a:r>
              <a:rPr lang="en-US" sz="1800" i="1">
                <a:solidFill>
                  <a:srgbClr val="0070C0"/>
                </a:solidFill>
                <a:latin typeface="-apple-system"/>
              </a:rPr>
              <a:t>.</a:t>
            </a:r>
            <a:endParaRPr lang="ru-RU" sz="1800" i="1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468313" y="3270250"/>
            <a:ext cx="6245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i="1">
                <a:solidFill>
                  <a:srgbClr val="0070C0"/>
                </a:solidFill>
                <a:latin typeface="-apple-system"/>
              </a:rPr>
              <a:t>Состояние человека: непостоянство, тоска, тревога</a:t>
            </a:r>
            <a:r>
              <a:rPr lang="en-US" sz="1800" i="1">
                <a:solidFill>
                  <a:srgbClr val="0070C0"/>
                </a:solidFill>
                <a:latin typeface="-apple-system"/>
              </a:rPr>
              <a:t>.</a:t>
            </a:r>
            <a:endParaRPr lang="ru-RU" sz="1800" i="1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485775" y="4140200"/>
            <a:ext cx="8466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i="1">
                <a:solidFill>
                  <a:srgbClr val="0070C0"/>
                </a:solidFill>
                <a:latin typeface="-apple-system"/>
              </a:rPr>
              <a:t>Нас утешает любой пустяк, потому что любой пустяк приводит нас в уныние.</a:t>
            </a:r>
            <a:endParaRPr lang="en-US" sz="1800" i="1">
              <a:solidFill>
                <a:srgbClr val="0070C0"/>
              </a:solidFill>
              <a:latin typeface="-apple-system"/>
            </a:endParaRPr>
          </a:p>
        </p:txBody>
      </p:sp>
      <p:sp>
        <p:nvSpPr>
          <p:cNvPr id="48137" name="TextBox 13"/>
          <p:cNvSpPr txBox="1">
            <a:spLocks noChangeArrowheads="1"/>
          </p:cNvSpPr>
          <p:nvPr/>
        </p:nvSpPr>
        <p:spPr bwMode="auto">
          <a:xfrm>
            <a:off x="4114800" y="1987550"/>
            <a:ext cx="582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/>
              <a:t>* * *</a:t>
            </a:r>
            <a:endParaRPr lang="ru-RU" sz="1800"/>
          </a:p>
        </p:txBody>
      </p:sp>
      <p:sp>
        <p:nvSpPr>
          <p:cNvPr id="48138" name="TextBox 14"/>
          <p:cNvSpPr txBox="1">
            <a:spLocks noChangeArrowheads="1"/>
          </p:cNvSpPr>
          <p:nvPr/>
        </p:nvSpPr>
        <p:spPr bwMode="auto">
          <a:xfrm>
            <a:off x="4124325" y="2973388"/>
            <a:ext cx="581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/>
              <a:t>* * *</a:t>
            </a:r>
            <a:endParaRPr lang="ru-RU" sz="1800"/>
          </a:p>
        </p:txBody>
      </p:sp>
      <p:sp>
        <p:nvSpPr>
          <p:cNvPr id="48139" name="TextBox 15"/>
          <p:cNvSpPr txBox="1">
            <a:spLocks noChangeArrowheads="1"/>
          </p:cNvSpPr>
          <p:nvPr/>
        </p:nvSpPr>
        <p:spPr bwMode="auto">
          <a:xfrm>
            <a:off x="4125913" y="3665538"/>
            <a:ext cx="58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/>
              <a:t>* * *</a:t>
            </a:r>
            <a:endParaRPr lang="ru-RU" sz="1800"/>
          </a:p>
        </p:txBody>
      </p:sp>
      <p:sp>
        <p:nvSpPr>
          <p:cNvPr id="48140" name="TextBox 16"/>
          <p:cNvSpPr txBox="1">
            <a:spLocks noChangeArrowheads="1"/>
          </p:cNvSpPr>
          <p:nvPr/>
        </p:nvSpPr>
        <p:spPr bwMode="auto">
          <a:xfrm>
            <a:off x="4125913" y="4826000"/>
            <a:ext cx="581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/>
              <a:t>* * *</a:t>
            </a:r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2807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Прямоугольник 2"/>
          <p:cNvSpPr>
            <a:spLocks noChangeArrowheads="1"/>
          </p:cNvSpPr>
          <p:nvPr/>
        </p:nvSpPr>
        <p:spPr bwMode="auto">
          <a:xfrm>
            <a:off x="684213" y="549275"/>
            <a:ext cx="7775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i="1">
                <a:solidFill>
                  <a:srgbClr val="0070C0"/>
                </a:solidFill>
                <a:latin typeface="-apple-system"/>
              </a:rPr>
              <a:t>Как пусто человеческое сердце и сколько нечистот в этой пустыне!</a:t>
            </a:r>
            <a:endParaRPr lang="ru-RU" sz="1800" i="1">
              <a:solidFill>
                <a:srgbClr val="0070C0"/>
              </a:solidFill>
            </a:endParaRPr>
          </a:p>
        </p:txBody>
      </p:sp>
      <p:sp>
        <p:nvSpPr>
          <p:cNvPr id="49155" name="Прямоугольник 3"/>
          <p:cNvSpPr>
            <a:spLocks noChangeArrowheads="1"/>
          </p:cNvSpPr>
          <p:nvPr/>
        </p:nvSpPr>
        <p:spPr bwMode="auto">
          <a:xfrm>
            <a:off x="755650" y="3968750"/>
            <a:ext cx="7416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i="1">
                <a:solidFill>
                  <a:srgbClr val="0070C0"/>
                </a:solidFill>
                <a:latin typeface="-apple-system"/>
              </a:rPr>
              <a:t>Величие человека — в его способности мыслить. </a:t>
            </a:r>
            <a:endParaRPr lang="ru-RU" sz="1800" i="1">
              <a:solidFill>
                <a:srgbClr val="0070C0"/>
              </a:solidFill>
            </a:endParaRPr>
          </a:p>
        </p:txBody>
      </p:sp>
      <p:sp>
        <p:nvSpPr>
          <p:cNvPr id="49156" name="Прямоугольник 5"/>
          <p:cNvSpPr>
            <a:spLocks noChangeArrowheads="1"/>
          </p:cNvSpPr>
          <p:nvPr/>
        </p:nvSpPr>
        <p:spPr bwMode="auto">
          <a:xfrm>
            <a:off x="674688" y="1611313"/>
            <a:ext cx="7416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i="1">
                <a:solidFill>
                  <a:srgbClr val="0070C0"/>
                </a:solidFill>
                <a:latin typeface="-apple-system"/>
              </a:rPr>
              <a:t>Человеческая слабость — источник многих прекрасных вещей.</a:t>
            </a:r>
            <a:endParaRPr lang="ru-RU" sz="1800" i="1">
              <a:solidFill>
                <a:srgbClr val="0070C0"/>
              </a:solidFill>
            </a:endParaRPr>
          </a:p>
        </p:txBody>
      </p:sp>
      <p:sp>
        <p:nvSpPr>
          <p:cNvPr id="49157" name="Прямоугольник 6"/>
          <p:cNvSpPr>
            <a:spLocks noChangeArrowheads="1"/>
          </p:cNvSpPr>
          <p:nvPr/>
        </p:nvSpPr>
        <p:spPr bwMode="auto">
          <a:xfrm>
            <a:off x="755650" y="2708275"/>
            <a:ext cx="7561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i="1">
                <a:solidFill>
                  <a:srgbClr val="0070C0"/>
                </a:solidFill>
                <a:latin typeface="-apple-system"/>
              </a:rPr>
              <a:t>Величие человека тем и велико, что он сознаёт своё ничтожество. Дерево своего ничтожества не сознаёт.</a:t>
            </a:r>
            <a:endParaRPr lang="ru-RU" sz="1800" i="1">
              <a:solidFill>
                <a:srgbClr val="0070C0"/>
              </a:solidFill>
            </a:endParaRPr>
          </a:p>
        </p:txBody>
      </p:sp>
      <p:sp>
        <p:nvSpPr>
          <p:cNvPr id="49158" name="Прямоугольник 7"/>
          <p:cNvSpPr>
            <a:spLocks noChangeArrowheads="1"/>
          </p:cNvSpPr>
          <p:nvPr/>
        </p:nvSpPr>
        <p:spPr bwMode="auto">
          <a:xfrm>
            <a:off x="755650" y="4949825"/>
            <a:ext cx="74882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b="1" i="1" dirty="0">
                <a:solidFill>
                  <a:srgbClr val="FF3300"/>
                </a:solidFill>
                <a:latin typeface="-apple-system"/>
              </a:rPr>
              <a:t>Человек — всего лишь тростник, слабейший из творений природы, но он — тростник мыслящий.</a:t>
            </a:r>
            <a:endParaRPr lang="ru-RU" sz="1800" b="1" i="1" dirty="0">
              <a:solidFill>
                <a:srgbClr val="FF3300"/>
              </a:solidFill>
            </a:endParaRPr>
          </a:p>
        </p:txBody>
      </p:sp>
      <p:sp>
        <p:nvSpPr>
          <p:cNvPr id="49159" name="TextBox 9"/>
          <p:cNvSpPr txBox="1">
            <a:spLocks noChangeArrowheads="1"/>
          </p:cNvSpPr>
          <p:nvPr/>
        </p:nvSpPr>
        <p:spPr bwMode="auto">
          <a:xfrm>
            <a:off x="4097338" y="2249488"/>
            <a:ext cx="582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/>
              <a:t>* * *</a:t>
            </a:r>
            <a:endParaRPr lang="ru-RU" sz="1800"/>
          </a:p>
        </p:txBody>
      </p:sp>
      <p:pic>
        <p:nvPicPr>
          <p:cNvPr id="49160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3529013"/>
            <a:ext cx="6826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TextBox 11"/>
          <p:cNvSpPr txBox="1">
            <a:spLocks noChangeArrowheads="1"/>
          </p:cNvSpPr>
          <p:nvPr/>
        </p:nvSpPr>
        <p:spPr bwMode="auto">
          <a:xfrm>
            <a:off x="4097338" y="1039813"/>
            <a:ext cx="582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/>
              <a:t>* * *</a:t>
            </a:r>
            <a:endParaRPr lang="ru-RU" sz="1800"/>
          </a:p>
        </p:txBody>
      </p:sp>
      <p:sp>
        <p:nvSpPr>
          <p:cNvPr id="49162" name="TextBox 12"/>
          <p:cNvSpPr txBox="1">
            <a:spLocks noChangeArrowheads="1"/>
          </p:cNvSpPr>
          <p:nvPr/>
        </p:nvSpPr>
        <p:spPr bwMode="auto">
          <a:xfrm>
            <a:off x="4098925" y="4535488"/>
            <a:ext cx="58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/>
              <a:t>* * *</a:t>
            </a:r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69101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674688" y="581025"/>
            <a:ext cx="1046956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chemeClr val="accent2"/>
                </a:solidFill>
              </a:rPr>
              <a:t>Улитка Паскаля – кривая, которую открыл и изучил                                                                    </a:t>
            </a:r>
            <a:endParaRPr lang="ru-RU" sz="1800" b="1" i="1">
              <a:solidFill>
                <a:schemeClr val="accent2"/>
              </a:solidFill>
            </a:endParaRPr>
          </a:p>
        </p:txBody>
      </p:sp>
      <p:pic>
        <p:nvPicPr>
          <p:cNvPr id="26631" name="Picture 7" descr="220px-Pascal_lima%C3%A7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703513"/>
            <a:ext cx="2306637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Screenshot_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805488"/>
            <a:ext cx="35337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1855788" y="5265738"/>
            <a:ext cx="1346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/>
              <a:t>Кардиоида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6121400" y="5373688"/>
            <a:ext cx="18748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/>
              <a:t>Улитки Паскаля</a:t>
            </a:r>
          </a:p>
        </p:txBody>
      </p: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7027863" y="204788"/>
            <a:ext cx="1798637" cy="2563812"/>
            <a:chOff x="793" y="2523"/>
            <a:chExt cx="850" cy="971"/>
          </a:xfrm>
        </p:grpSpPr>
        <p:pic>
          <p:nvPicPr>
            <p:cNvPr id="7178" name="Picture 37" descr="ÐÐµÑ Ð¸Ð·Ð¾Ð±ÑÐ°Ð¶ÐµÐ½Ð¸Ñ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2523"/>
              <a:ext cx="633" cy="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9" name="Text Box 41"/>
            <p:cNvSpPr txBox="1">
              <a:spLocks noChangeArrowheads="1"/>
            </p:cNvSpPr>
            <p:nvPr/>
          </p:nvSpPr>
          <p:spPr bwMode="auto">
            <a:xfrm>
              <a:off x="793" y="3249"/>
              <a:ext cx="850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>
                  <a:solidFill>
                    <a:srgbClr val="002060"/>
                  </a:solidFill>
                </a:rPr>
                <a:t>Этьен Паскаль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>
                  <a:solidFill>
                    <a:srgbClr val="002060"/>
                  </a:solidFill>
                </a:rPr>
                <a:t>   1588 - 1651</a:t>
              </a:r>
            </a:p>
          </p:txBody>
        </p:sp>
      </p:grp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6337300" y="6353175"/>
            <a:ext cx="1423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sz="1800" b="1" i="1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ρ=</a:t>
            </a:r>
            <a:r>
              <a:rPr lang="ru-RU" sz="1800" b="1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b="1" i="1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b="1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l-GR" sz="1800" b="1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n-US" sz="1800" b="1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l-GR" sz="1800" b="1" i="1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1800" b="1" i="1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b="1" i="1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en-US" sz="1800" b="1" i="1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endParaRPr lang="ru-RU" sz="1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924175"/>
            <a:ext cx="2095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3" grpId="0"/>
      <p:bldP spid="2663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09089" y="2182813"/>
            <a:ext cx="1798094" cy="2564332"/>
            <a:chOff x="793" y="2523"/>
            <a:chExt cx="850" cy="971"/>
          </a:xfrm>
        </p:grpSpPr>
        <p:pic>
          <p:nvPicPr>
            <p:cNvPr id="8205" name="Picture 37" descr="ÐÐµÑ Ð¸Ð·Ð¾Ð±ÑÐ°Ð¶ÐµÐ½Ð¸Ñ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2523"/>
              <a:ext cx="633" cy="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6" name="Text Box 41"/>
            <p:cNvSpPr txBox="1">
              <a:spLocks noChangeArrowheads="1"/>
            </p:cNvSpPr>
            <p:nvPr/>
          </p:nvSpPr>
          <p:spPr bwMode="auto">
            <a:xfrm>
              <a:off x="793" y="3249"/>
              <a:ext cx="850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 dirty="0" err="1"/>
                <a:t>Этьен</a:t>
              </a:r>
              <a:r>
                <a:rPr lang="ru-RU" sz="1800" dirty="0"/>
                <a:t> Паскаль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 dirty="0"/>
                <a:t>   1588 </a:t>
              </a:r>
              <a:r>
                <a:rPr lang="ru-RU" sz="1800" dirty="0" smtClean="0"/>
                <a:t>– </a:t>
              </a:r>
              <a:r>
                <a:rPr lang="ru-RU" sz="1800" dirty="0"/>
                <a:t>1651</a:t>
              </a:r>
            </a:p>
          </p:txBody>
        </p:sp>
      </p:grpSp>
      <p:grpSp>
        <p:nvGrpSpPr>
          <p:cNvPr id="7171" name="Группа 9"/>
          <p:cNvGrpSpPr>
            <a:grpSpLocks/>
          </p:cNvGrpSpPr>
          <p:nvPr/>
        </p:nvGrpSpPr>
        <p:grpSpPr bwMode="auto">
          <a:xfrm>
            <a:off x="3602038" y="1052513"/>
            <a:ext cx="1781175" cy="2592387"/>
            <a:chOff x="3791994" y="311653"/>
            <a:chExt cx="1781183" cy="2591876"/>
          </a:xfrm>
        </p:grpSpPr>
        <p:pic>
          <p:nvPicPr>
            <p:cNvPr id="8203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994" y="311653"/>
              <a:ext cx="1781183" cy="1923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4" name="TextBox 6"/>
            <p:cNvSpPr txBox="1">
              <a:spLocks noChangeArrowheads="1"/>
            </p:cNvSpPr>
            <p:nvPr/>
          </p:nvSpPr>
          <p:spPr bwMode="auto">
            <a:xfrm>
              <a:off x="3909797" y="2257198"/>
              <a:ext cx="145687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sz="1800" dirty="0"/>
                <a:t> </a:t>
              </a:r>
              <a:r>
                <a:rPr lang="ru-RU" sz="1800" dirty="0" err="1"/>
                <a:t>Жильберта</a:t>
              </a:r>
              <a:endParaRPr lang="ru-RU" sz="1800" dirty="0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sz="1800" dirty="0"/>
                <a:t>1620 </a:t>
              </a:r>
              <a:r>
                <a:rPr lang="ru-RU" sz="1800" dirty="0" smtClean="0"/>
                <a:t>– </a:t>
              </a:r>
              <a:r>
                <a:rPr lang="ru-RU" sz="1800" dirty="0"/>
                <a:t>1687</a:t>
              </a:r>
            </a:p>
          </p:txBody>
        </p:sp>
      </p:grpSp>
      <p:grpSp>
        <p:nvGrpSpPr>
          <p:cNvPr id="7172" name="Группа 12"/>
          <p:cNvGrpSpPr>
            <a:grpSpLocks/>
          </p:cNvGrpSpPr>
          <p:nvPr/>
        </p:nvGrpSpPr>
        <p:grpSpPr bwMode="auto">
          <a:xfrm>
            <a:off x="3721100" y="3860800"/>
            <a:ext cx="1679575" cy="2784318"/>
            <a:chOff x="3810399" y="3832394"/>
            <a:chExt cx="1678688" cy="2783640"/>
          </a:xfrm>
        </p:grpSpPr>
        <p:pic>
          <p:nvPicPr>
            <p:cNvPr id="8201" name="Рисунок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399" y="3832394"/>
              <a:ext cx="1678688" cy="2180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2" name="TextBox 7"/>
            <p:cNvSpPr txBox="1">
              <a:spLocks noChangeArrowheads="1"/>
            </p:cNvSpPr>
            <p:nvPr/>
          </p:nvSpPr>
          <p:spPr bwMode="auto">
            <a:xfrm>
              <a:off x="3949440" y="5969860"/>
              <a:ext cx="1466294" cy="646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sz="1800" dirty="0" err="1"/>
                <a:t>Жаклина</a:t>
              </a:r>
              <a:r>
                <a:rPr lang="ru-RU" sz="1800" dirty="0"/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sz="1800" dirty="0"/>
                <a:t>1625 </a:t>
              </a:r>
              <a:r>
                <a:rPr lang="ru-RU" sz="1800" dirty="0" smtClean="0"/>
                <a:t>– </a:t>
              </a:r>
              <a:r>
                <a:rPr lang="ru-RU" sz="1800" dirty="0"/>
                <a:t>1661</a:t>
              </a:r>
            </a:p>
          </p:txBody>
        </p:sp>
      </p:grpSp>
      <p:grpSp>
        <p:nvGrpSpPr>
          <p:cNvPr id="7173" name="Группа 11"/>
          <p:cNvGrpSpPr>
            <a:grpSpLocks/>
          </p:cNvGrpSpPr>
          <p:nvPr/>
        </p:nvGrpSpPr>
        <p:grpSpPr bwMode="auto">
          <a:xfrm>
            <a:off x="6670675" y="2182813"/>
            <a:ext cx="1681163" cy="2662295"/>
            <a:chOff x="6245399" y="2093096"/>
            <a:chExt cx="1680121" cy="2662534"/>
          </a:xfrm>
        </p:grpSpPr>
        <p:pic>
          <p:nvPicPr>
            <p:cNvPr id="8199" name="Picture 2" descr="http://pravbiblioteka.ru/wp-content/uploads/import/185076/author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5399" y="2093096"/>
              <a:ext cx="1680121" cy="2016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TextBox 8"/>
            <p:cNvSpPr txBox="1">
              <a:spLocks noChangeArrowheads="1"/>
            </p:cNvSpPr>
            <p:nvPr/>
          </p:nvSpPr>
          <p:spPr bwMode="auto">
            <a:xfrm>
              <a:off x="6342622" y="4109241"/>
              <a:ext cx="1466160" cy="646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sz="1800" dirty="0" err="1"/>
                <a:t>Блез</a:t>
              </a:r>
              <a:endParaRPr lang="ru-RU" sz="1800" dirty="0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sz="1800" dirty="0"/>
                <a:t>1623 </a:t>
              </a:r>
              <a:r>
                <a:rPr lang="ru-RU" sz="1800" dirty="0" smtClean="0"/>
                <a:t>– </a:t>
              </a:r>
              <a:r>
                <a:rPr lang="ru-RU" sz="1800" dirty="0"/>
                <a:t>1662</a:t>
              </a:r>
            </a:p>
          </p:txBody>
        </p:sp>
      </p:grpSp>
      <p:sp>
        <p:nvSpPr>
          <p:cNvPr id="8198" name="Text Box 4"/>
          <p:cNvSpPr txBox="1">
            <a:spLocks noChangeArrowheads="1"/>
          </p:cNvSpPr>
          <p:nvPr/>
        </p:nvSpPr>
        <p:spPr bwMode="auto">
          <a:xfrm>
            <a:off x="2652712" y="48204"/>
            <a:ext cx="38163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b="1" dirty="0">
                <a:solidFill>
                  <a:schemeClr val="accent2"/>
                </a:solidFill>
              </a:rPr>
              <a:t>Биография -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ru-RU" sz="2000" b="1" dirty="0">
                <a:solidFill>
                  <a:schemeClr val="accent2"/>
                </a:solidFill>
              </a:rPr>
              <a:t>1</a:t>
            </a:r>
            <a:r>
              <a:rPr lang="en-US" sz="2000" b="1" dirty="0">
                <a:solidFill>
                  <a:schemeClr val="accent2"/>
                </a:solidFill>
              </a:rPr>
              <a:t>: </a:t>
            </a:r>
            <a:r>
              <a:rPr lang="ru-RU" sz="2000" b="1" dirty="0" smtClean="0">
                <a:solidFill>
                  <a:schemeClr val="accent2"/>
                </a:solidFill>
              </a:rPr>
              <a:t>Детство</a:t>
            </a:r>
            <a:endParaRPr lang="ru-RU" sz="20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381" y="4747145"/>
            <a:ext cx="3234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Выбранный королевский советник</a:t>
            </a:r>
          </a:p>
          <a:p>
            <a:pPr algn="ctr"/>
            <a:r>
              <a:rPr lang="ru-RU" sz="1400" dirty="0" smtClean="0"/>
              <a:t>Нижней Оверни в </a:t>
            </a:r>
            <a:r>
              <a:rPr lang="ru-RU" sz="1400" dirty="0" err="1" smtClean="0"/>
              <a:t>Клермон-Ферране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-281" y="5270365"/>
            <a:ext cx="3720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Второй президент палаты сборов </a:t>
            </a:r>
          </a:p>
          <a:p>
            <a:pPr algn="ctr"/>
            <a:r>
              <a:rPr lang="ru-RU" sz="1400" dirty="0" smtClean="0"/>
              <a:t>в </a:t>
            </a:r>
            <a:r>
              <a:rPr lang="ru-RU" sz="1400" dirty="0" err="1" smtClean="0"/>
              <a:t>Монферране</a:t>
            </a:r>
            <a:r>
              <a:rPr lang="ru-RU" sz="1400" dirty="0" smtClean="0"/>
              <a:t>, затем в </a:t>
            </a:r>
            <a:r>
              <a:rPr lang="ru-RU" sz="1400" dirty="0" err="1" smtClean="0"/>
              <a:t>Клермон-Ферране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2727325" y="26988"/>
            <a:ext cx="3816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b="1">
                <a:solidFill>
                  <a:schemeClr val="accent2"/>
                </a:solidFill>
              </a:rPr>
              <a:t>Блез Паскаль </a:t>
            </a:r>
            <a:r>
              <a:rPr lang="en-US" sz="2000" b="1">
                <a:solidFill>
                  <a:schemeClr val="accent2"/>
                </a:solidFill>
              </a:rPr>
              <a:t>–</a:t>
            </a:r>
            <a:r>
              <a:rPr lang="ru-RU" sz="2000" b="1">
                <a:solidFill>
                  <a:schemeClr val="accent2"/>
                </a:solidFill>
              </a:rPr>
              <a:t> вундеркинд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96850" y="1360488"/>
            <a:ext cx="8877300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 dirty="0">
                <a:solidFill>
                  <a:srgbClr val="7030A0"/>
                </a:solidFill>
              </a:rPr>
              <a:t>В 12 лет</a:t>
            </a:r>
            <a:r>
              <a:rPr lang="ru-RU" sz="1800" dirty="0"/>
              <a:t>, не имея никаких первоначальных познаний по геометрии, в том числе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i="1" dirty="0"/>
              <a:t>не  зная  никаких  геометрических терминов</a:t>
            </a:r>
            <a:r>
              <a:rPr lang="ru-RU" sz="1800" dirty="0"/>
              <a:t>, «играючи» развил «для себя»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dirty="0"/>
              <a:t>геометрию до 32-й теоремы Книги </a:t>
            </a:r>
            <a:r>
              <a:rPr lang="en-US" sz="1800" dirty="0"/>
              <a:t>I </a:t>
            </a:r>
            <a:r>
              <a:rPr lang="ru-RU" sz="1800" dirty="0"/>
              <a:t>«Начал»</a:t>
            </a:r>
            <a:r>
              <a:rPr lang="en-US" sz="1800" dirty="0"/>
              <a:t> </a:t>
            </a:r>
            <a:r>
              <a:rPr lang="ru-RU" sz="1800" dirty="0"/>
              <a:t>Евклида</a:t>
            </a:r>
            <a:r>
              <a:rPr lang="en-US" sz="1800" dirty="0"/>
              <a:t>:</a:t>
            </a:r>
            <a:endParaRPr lang="ru-RU" sz="1800" dirty="0"/>
          </a:p>
        </p:txBody>
      </p:sp>
      <p:pic>
        <p:nvPicPr>
          <p:cNvPr id="16391" name="Picture 7" descr="Screenshot_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14575"/>
            <a:ext cx="7202488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Screenshot_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437063"/>
            <a:ext cx="3527425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699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011613"/>
            <a:ext cx="208597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468313" y="2341563"/>
            <a:ext cx="6769100" cy="1728787"/>
          </a:xfrm>
          <a:prstGeom prst="rect">
            <a:avLst/>
          </a:prstGeom>
          <a:noFill/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96850" y="476250"/>
            <a:ext cx="3832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rgbClr val="7030A0"/>
                </a:solidFill>
              </a:rPr>
              <a:t>В 8 лет </a:t>
            </a:r>
            <a:r>
              <a:rPr lang="ru-RU" sz="1800"/>
              <a:t>– тайна звучащей тарелки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6850" y="898525"/>
            <a:ext cx="3384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rgbClr val="7030A0"/>
                </a:solidFill>
              </a:rPr>
              <a:t>В 11 лет </a:t>
            </a:r>
            <a:r>
              <a:rPr lang="ru-RU" sz="1800"/>
              <a:t>– «Трактат о звуках»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6394" grpId="0" animBg="1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ÐÐ»ÐµÐ· ÐÐ°ÑÐºÐ°Ð»Ñ: ÐºÑÐ°ÑÐºÐ°Ñ Ð±Ð¸Ð¾Ð³ÑÐ°ÑÐ¸Ñ, Ð¾ÑÐºÑÑÑÐ¸Ñ Ð¸ Ð¸Ð·Ð¾Ð±ÑÐµÑÐµÐ½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88913"/>
            <a:ext cx="5113338" cy="61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88913"/>
            <a:ext cx="7664450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21664</TotalTime>
  <Words>2660</Words>
  <Application>Microsoft Office PowerPoint</Application>
  <PresentationFormat>Экран (4:3)</PresentationFormat>
  <Paragraphs>420</Paragraphs>
  <Slides>57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6" baseType="lpstr">
      <vt:lpstr>-apple-system</vt:lpstr>
      <vt:lpstr>Arial</vt:lpstr>
      <vt:lpstr>Calibri</vt:lpstr>
      <vt:lpstr>Ebrima</vt:lpstr>
      <vt:lpstr>ProximaNova</vt:lpstr>
      <vt:lpstr>Times New Roman</vt:lpstr>
      <vt:lpstr>Verdana</vt:lpstr>
      <vt:lpstr>Wingdings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Polot</dc:creator>
  <cp:lastModifiedBy>Григорий Полотовский</cp:lastModifiedBy>
  <cp:revision>199</cp:revision>
  <dcterms:created xsi:type="dcterms:W3CDTF">2018-09-22T11:02:59Z</dcterms:created>
  <dcterms:modified xsi:type="dcterms:W3CDTF">2023-04-21T08:15:05Z</dcterms:modified>
</cp:coreProperties>
</file>